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2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55" r:id="rId3"/>
  </p:sldMasterIdLst>
  <p:notesMasterIdLst>
    <p:notesMasterId r:id="rId67"/>
  </p:notesMasterIdLst>
  <p:sldIdLst>
    <p:sldId id="379" r:id="rId4"/>
    <p:sldId id="401" r:id="rId5"/>
    <p:sldId id="404" r:id="rId6"/>
    <p:sldId id="406" r:id="rId7"/>
    <p:sldId id="454" r:id="rId8"/>
    <p:sldId id="455" r:id="rId9"/>
    <p:sldId id="456" r:id="rId10"/>
    <p:sldId id="457" r:id="rId11"/>
    <p:sldId id="458" r:id="rId12"/>
    <p:sldId id="459" r:id="rId13"/>
    <p:sldId id="405" r:id="rId14"/>
    <p:sldId id="383" r:id="rId15"/>
    <p:sldId id="441" r:id="rId16"/>
    <p:sldId id="442" r:id="rId17"/>
    <p:sldId id="443" r:id="rId18"/>
    <p:sldId id="377" r:id="rId19"/>
    <p:sldId id="382" r:id="rId20"/>
    <p:sldId id="395" r:id="rId21"/>
    <p:sldId id="274" r:id="rId22"/>
    <p:sldId id="361" r:id="rId23"/>
    <p:sldId id="362" r:id="rId24"/>
    <p:sldId id="363" r:id="rId25"/>
    <p:sldId id="364" r:id="rId26"/>
    <p:sldId id="365" r:id="rId27"/>
    <p:sldId id="384" r:id="rId28"/>
    <p:sldId id="444" r:id="rId29"/>
    <p:sldId id="369" r:id="rId30"/>
    <p:sldId id="381" r:id="rId31"/>
    <p:sldId id="371" r:id="rId32"/>
    <p:sldId id="402" r:id="rId33"/>
    <p:sldId id="437" r:id="rId34"/>
    <p:sldId id="413" r:id="rId35"/>
    <p:sldId id="445" r:id="rId36"/>
    <p:sldId id="446" r:id="rId37"/>
    <p:sldId id="447" r:id="rId38"/>
    <p:sldId id="448" r:id="rId39"/>
    <p:sldId id="449" r:id="rId40"/>
    <p:sldId id="450" r:id="rId41"/>
    <p:sldId id="451" r:id="rId42"/>
    <p:sldId id="452" r:id="rId43"/>
    <p:sldId id="400" r:id="rId44"/>
    <p:sldId id="418" r:id="rId45"/>
    <p:sldId id="257" r:id="rId46"/>
    <p:sldId id="259" r:id="rId47"/>
    <p:sldId id="270" r:id="rId48"/>
    <p:sldId id="258" r:id="rId49"/>
    <p:sldId id="269" r:id="rId50"/>
    <p:sldId id="261" r:id="rId51"/>
    <p:sldId id="265" r:id="rId52"/>
    <p:sldId id="262" r:id="rId53"/>
    <p:sldId id="403" r:id="rId54"/>
    <p:sldId id="453" r:id="rId55"/>
    <p:sldId id="278" r:id="rId56"/>
    <p:sldId id="280" r:id="rId57"/>
    <p:sldId id="283" r:id="rId58"/>
    <p:sldId id="285" r:id="rId59"/>
    <p:sldId id="286" r:id="rId60"/>
    <p:sldId id="415" r:id="rId61"/>
    <p:sldId id="416" r:id="rId62"/>
    <p:sldId id="463" r:id="rId63"/>
    <p:sldId id="461" r:id="rId64"/>
    <p:sldId id="462" r:id="rId65"/>
    <p:sldId id="350" r:id="rId66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93FFE3"/>
    <a:srgbClr val="FFAE5D"/>
    <a:srgbClr val="FFB9FF"/>
    <a:srgbClr val="9A9ABC"/>
    <a:srgbClr val="666699"/>
    <a:srgbClr val="00CC66"/>
    <a:srgbClr val="E298E4"/>
    <a:srgbClr val="DB79DD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2AED87-7E4E-4222-BC52-A7B5071067B4}" v="53" dt="2018-12-19T14:33:49.168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03" autoAdjust="0"/>
    <p:restoredTop sz="79417" autoAdjust="0"/>
  </p:normalViewPr>
  <p:slideViewPr>
    <p:cSldViewPr snapToGrid="0">
      <p:cViewPr varScale="1">
        <p:scale>
          <a:sx n="38" d="100"/>
          <a:sy n="38" d="100"/>
        </p:scale>
        <p:origin x="906" y="72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rtatil%20HP\Dropbox\3.%20INFORMACION_GRANADA\RENDICION%20CUENTAS%202021\GRAFICAS%20256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ddf07099c623a4ff/Documentos/2%20GRANADA/INFORMES%20JUNTA%20DIRECTIVA/PRODUCCION%20%202193%20GRAFICAS%20A&#209;O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ddf07099c623a4ff/Documentos/2%20GRANADA/INFORMES%20JUNTA%20DIRECTIVA/PRODUCCION%20%202193%20GRAFICAS%20A&#209;O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ddf07099c623a4ff/Documentos/2%20GRANADA/INFORMES%20JUNTA%20DIRECTIVA/PRODUCCION%20%202193%20GRAFICAS%20A&#209;O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ddf07099c623a4ff/Documentos/2%20GRANADA/INFORMES%20JUNTA%20DIRECTIVA/Morbilidad%20Granada%202020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ddf07099c623a4ff/Documentos/2%20GRANADA/INFORMES%20JUNTA%20DIRECTIVA/Morbilidad%20Granada%202020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ddf07099c623a4ff/Documentos/2%20GRANADA/INFORMES%20JUNTA%20DIRECTIVA/Morbilidad%20Granada%202020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tatil%20HP\Dropbox\3.%20INFORMACION_GRANADA\RENDICION%20CUENTAS%202021\Morbilidad%20Granada%202020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df07099c623a4ff/Documentos/2%20GRANADA/INFORMES%20JUNTA%20DIRECTIVA/Morbilidad%20Granada%2020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ddf07099c623a4ff/Documentos/2%20GRANADA/INFORMES%20JUNTA%20DIRECTIVA/Morbilidad%20Granada%202020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df07099c623a4ff/Documentos/2%20GRANADA/INFORMES%20JUNTA%20DIRECTIVA/Morbilidad%20Granada%2020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rtatil%20HP\Dropbox\3.%20INFORMACION_GRANADA\RENDICION%20CUENTAS%202021\GRAFICAS%20256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01%20Granada\2020\01%20Papeles%20de%20trabajo\12%20Diciembre\12%20EEFF%20GRANADA%20DICIEMBRE%20202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01%20Granada\2020\01%20Papeles%20de%20trabajo\12%20Diciembre\12%20EEFF%20GRANADA%20DICIEMBRE%202020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J:\01%20Granada\2020\01%20Papeles%20de%20trabajo\12%20Diciembre\12%20EEFF%20GRANADA%20DICIEMBRE%202020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J:\01%20Granada\2020\01%20Papeles%20de%20trabajo\12%20Diciembre\12%20EEFF%20GRANADA%20DICIEMBRE%202020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rtatil%20HP\Dropbox\3.%20INFORMACION_GRANADA\RENDICION%20CUENTAS%202021\GRAFICAS%20256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rtatil%20HP\Dropbox\3.%20INFORMACION_GRANADA\RENDICION%20CUENTAS%202021\GRAFICAS%20256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rtatil%20HP\Dropbox\3.%20INFORMACION_GRANADA\RENDICION%20CUENTAS%202021\GRAFICAS%20256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rtatil%20HP\Dropbox\3.%20INFORMACION_GRANADA\RENDICION%20CUENTAS%202021\GRAFICAS%20256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ddf07099c623a4ff/Documentos/2%20GRANADA/INFORMES%20JUNTA%20DIRECTIVA/PRODUCCION%20%202193%20GRAFICAS%20A&#209;O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ddf07099c623a4ff/Documentos/2%20GRANADA/INFORMES%20JUNTA%20DIRECTIVA/PRODUCCION%20%202193%20GRAFICAS%20A&#209;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b="1" dirty="0"/>
              <a:t>ÍNDICE DE CAÍDAS DE PACIENTES HOSPITALIZADOS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Índice de caídas de pacientes hospitalizados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D0EA-4FBB-AA32-1D1C59049E19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0EA-4FBB-AA32-1D1C59049E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Hoja1!$B$1:$N$1</c:f>
              <c:strCache>
                <c:ptCount val="6"/>
                <c:pt idx="0">
                  <c:v>I SEM 2019</c:v>
                </c:pt>
                <c:pt idx="1">
                  <c:v>II SEM 2019</c:v>
                </c:pt>
                <c:pt idx="2">
                  <c:v>I TRI 2020</c:v>
                </c:pt>
                <c:pt idx="3">
                  <c:v>II TRI 2020</c:v>
                </c:pt>
                <c:pt idx="4">
                  <c:v>III TRI 2020</c:v>
                </c:pt>
                <c:pt idx="5">
                  <c:v>IV TRI 2020</c:v>
                </c:pt>
              </c:strCache>
            </c:strRef>
          </c:cat>
          <c:val>
            <c:numRef>
              <c:f>Hoja1!$B$2:$N$2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A-4FBB-AA32-1D1C59049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715664"/>
        <c:axId val="206716320"/>
        <c:axId val="0"/>
      </c:bar3DChart>
      <c:catAx>
        <c:axId val="20671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6716320"/>
        <c:crosses val="autoZero"/>
        <c:auto val="1"/>
        <c:lblAlgn val="ctr"/>
        <c:lblOffset val="100"/>
        <c:noMultiLvlLbl val="0"/>
      </c:catAx>
      <c:valAx>
        <c:axId val="20671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671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500"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'[PRODUCCION  2193 GRAFICAS AÑO.xls]GRAFICAS'!$A$12</c:f>
              <c:strCache>
                <c:ptCount val="1"/>
                <c:pt idx="0">
                  <c:v>Consultas odontológicas</c:v>
                </c:pt>
              </c:strCache>
            </c:strRef>
          </c:tx>
          <c:cat>
            <c:strRef>
              <c:f>'[PRODUCCION  2193 GRAFICAS AÑO.xls]GRAFICAS'!$B$6:$F$6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'[PRODUCCION  2193 GRAFICAS AÑO.xls]GRAFICAS'!$B$12:$F$12</c:f>
              <c:numCache>
                <c:formatCode>0</c:formatCode>
                <c:ptCount val="2"/>
                <c:pt idx="0">
                  <c:v>1753</c:v>
                </c:pt>
                <c:pt idx="1">
                  <c:v>1340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D6-4FA6-9405-CB2D1D5BFEDC}"/>
            </c:ext>
          </c:extLst>
        </c:ser>
        <c:ser>
          <c:idx val="1"/>
          <c:order val="1"/>
          <c:tx>
            <c:strRef>
              <c:f>'[PRODUCCION  2193 GRAFICAS AÑO.xls]GRAFICAS'!$A$13</c:f>
              <c:strCache>
                <c:ptCount val="1"/>
                <c:pt idx="0">
                  <c:v>Sesiones de odontología</c:v>
                </c:pt>
              </c:strCache>
            </c:strRef>
          </c:tx>
          <c:cat>
            <c:strRef>
              <c:f>'[PRODUCCION  2193 GRAFICAS AÑO.xls]GRAFICAS'!$B$6:$F$6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'[PRODUCCION  2193 GRAFICAS AÑO.xls]GRAFICAS'!$B$13:$F$13</c:f>
            </c:numRef>
          </c:val>
          <c:smooth val="0"/>
          <c:extLst>
            <c:ext xmlns:c16="http://schemas.microsoft.com/office/drawing/2014/chart" uri="{C3380CC4-5D6E-409C-BE32-E72D297353CC}">
              <c16:uniqueId val="{00000001-29D6-4FA6-9405-CB2D1D5BFEDC}"/>
            </c:ext>
          </c:extLst>
        </c:ser>
        <c:ser>
          <c:idx val="2"/>
          <c:order val="2"/>
          <c:tx>
            <c:strRef>
              <c:f>'[PRODUCCION  2193 GRAFICAS AÑO.xls]GRAFICAS'!$A$14</c:f>
              <c:strCache>
                <c:ptCount val="1"/>
                <c:pt idx="0">
                  <c:v>Tratamientos terminados</c:v>
                </c:pt>
              </c:strCache>
            </c:strRef>
          </c:tx>
          <c:cat>
            <c:strRef>
              <c:f>'[PRODUCCION  2193 GRAFICAS AÑO.xls]GRAFICAS'!$B$6:$F$6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'[PRODUCCION  2193 GRAFICAS AÑO.xls]GRAFICAS'!$B$14:$F$14</c:f>
            </c:numRef>
          </c:val>
          <c:smooth val="0"/>
          <c:extLst>
            <c:ext xmlns:c16="http://schemas.microsoft.com/office/drawing/2014/chart" uri="{C3380CC4-5D6E-409C-BE32-E72D297353CC}">
              <c16:uniqueId val="{00000002-29D6-4FA6-9405-CB2D1D5BFEDC}"/>
            </c:ext>
          </c:extLst>
        </c:ser>
        <c:ser>
          <c:idx val="3"/>
          <c:order val="3"/>
          <c:tx>
            <c:strRef>
              <c:f>'[PRODUCCION  2193 GRAFICAS AÑO.xls]GRAFICAS'!$A$15</c:f>
              <c:strCache>
                <c:ptCount val="1"/>
                <c:pt idx="0">
                  <c:v>Sellantes aplicados</c:v>
                </c:pt>
              </c:strCache>
            </c:strRef>
          </c:tx>
          <c:cat>
            <c:strRef>
              <c:f>'[PRODUCCION  2193 GRAFICAS AÑO.xls]GRAFICAS'!$B$6:$F$6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'[PRODUCCION  2193 GRAFICAS AÑO.xls]GRAFICAS'!$B$15:$F$15</c:f>
              <c:numCache>
                <c:formatCode>0</c:formatCode>
                <c:ptCount val="2"/>
                <c:pt idx="0">
                  <c:v>321</c:v>
                </c:pt>
                <c:pt idx="1">
                  <c:v>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9D6-4FA6-9405-CB2D1D5BFEDC}"/>
            </c:ext>
          </c:extLst>
        </c:ser>
        <c:ser>
          <c:idx val="4"/>
          <c:order val="4"/>
          <c:tx>
            <c:strRef>
              <c:f>'[PRODUCCION  2193 GRAFICAS AÑO.xls]GRAFICAS'!$A$16</c:f>
              <c:strCache>
                <c:ptCount val="1"/>
                <c:pt idx="0">
                  <c:v>Superficies obturadas </c:v>
                </c:pt>
              </c:strCache>
            </c:strRef>
          </c:tx>
          <c:cat>
            <c:strRef>
              <c:f>'[PRODUCCION  2193 GRAFICAS AÑO.xls]GRAFICAS'!$B$6:$F$6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'[PRODUCCION  2193 GRAFICAS AÑO.xls]GRAFICAS'!$B$16:$F$16</c:f>
              <c:numCache>
                <c:formatCode>0</c:formatCode>
                <c:ptCount val="2"/>
                <c:pt idx="0">
                  <c:v>3136</c:v>
                </c:pt>
                <c:pt idx="1">
                  <c:v>2719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9D6-4FA6-9405-CB2D1D5BFEDC}"/>
            </c:ext>
          </c:extLst>
        </c:ser>
        <c:ser>
          <c:idx val="5"/>
          <c:order val="5"/>
          <c:tx>
            <c:strRef>
              <c:f>'[PRODUCCION  2193 GRAFICAS AÑO.xls]GRAFICAS'!$A$17</c:f>
              <c:strCache>
                <c:ptCount val="1"/>
                <c:pt idx="0">
                  <c:v>Exodoncias </c:v>
                </c:pt>
              </c:strCache>
            </c:strRef>
          </c:tx>
          <c:cat>
            <c:strRef>
              <c:f>'[PRODUCCION  2193 GRAFICAS AÑO.xls]GRAFICAS'!$B$6:$F$6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'[PRODUCCION  2193 GRAFICAS AÑO.xls]GRAFICAS'!$B$17:$F$17</c:f>
              <c:numCache>
                <c:formatCode>0</c:formatCode>
                <c:ptCount val="2"/>
                <c:pt idx="0">
                  <c:v>642</c:v>
                </c:pt>
                <c:pt idx="1">
                  <c:v>553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9D6-4FA6-9405-CB2D1D5BF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1046527"/>
        <c:axId val="1"/>
      </c:lineChart>
      <c:catAx>
        <c:axId val="10010465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CO"/>
          </a:p>
        </c:txPr>
        <c:crossAx val="1001046527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'[PRODUCCION  2193 GRAFICAS AÑO.xls]GRAFICAS'!$A$18</c:f>
              <c:strCache>
                <c:ptCount val="1"/>
                <c:pt idx="0">
                  <c:v>Partos vaginales</c:v>
                </c:pt>
              </c:strCache>
            </c:strRef>
          </c:tx>
          <c:cat>
            <c:strRef>
              <c:f>'[PRODUCCION  2193 GRAFICAS AÑO.xls]GRAFICAS'!$B$6:$F$6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'[PRODUCCION  2193 GRAFICAS AÑO.xls]GRAFICAS'!$B$18:$F$18</c:f>
              <c:numCache>
                <c:formatCode>0</c:formatCode>
                <c:ptCount val="2"/>
                <c:pt idx="0">
                  <c:v>8</c:v>
                </c:pt>
                <c:pt idx="1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DC-43C5-B10C-39B4E36FF218}"/>
            </c:ext>
          </c:extLst>
        </c:ser>
        <c:ser>
          <c:idx val="1"/>
          <c:order val="1"/>
          <c:tx>
            <c:strRef>
              <c:f>'[PRODUCCION  2193 GRAFICAS AÑO.xls]GRAFICAS'!$A$19</c:f>
              <c:strCache>
                <c:ptCount val="1"/>
                <c:pt idx="0">
                  <c:v>Egresos</c:v>
                </c:pt>
              </c:strCache>
            </c:strRef>
          </c:tx>
          <c:cat>
            <c:strRef>
              <c:f>'[PRODUCCION  2193 GRAFICAS AÑO.xls]GRAFICAS'!$B$6:$F$6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'[PRODUCCION  2193 GRAFICAS AÑO.xls]GRAFICAS'!$B$19:$F$19</c:f>
              <c:numCache>
                <c:formatCode>0</c:formatCode>
                <c:ptCount val="2"/>
                <c:pt idx="0">
                  <c:v>145</c:v>
                </c:pt>
                <c:pt idx="1">
                  <c:v>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DC-43C5-B10C-39B4E36FF218}"/>
            </c:ext>
          </c:extLst>
        </c:ser>
        <c:ser>
          <c:idx val="2"/>
          <c:order val="2"/>
          <c:tx>
            <c:strRef>
              <c:f>'[PRODUCCION  2193 GRAFICAS AÑO.xls]GRAFICAS'!$A$20</c:f>
              <c:strCache>
                <c:ptCount val="1"/>
                <c:pt idx="0">
                  <c:v>Días de estancia</c:v>
                </c:pt>
              </c:strCache>
            </c:strRef>
          </c:tx>
          <c:cat>
            <c:strRef>
              <c:f>'[PRODUCCION  2193 GRAFICAS AÑO.xls]GRAFICAS'!$B$6:$F$6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'[PRODUCCION  2193 GRAFICAS AÑO.xls]GRAFICAS'!$B$20:$F$20</c:f>
            </c:numRef>
          </c:val>
          <c:smooth val="0"/>
          <c:extLst>
            <c:ext xmlns:c16="http://schemas.microsoft.com/office/drawing/2014/chart" uri="{C3380CC4-5D6E-409C-BE32-E72D297353CC}">
              <c16:uniqueId val="{00000002-19DC-43C5-B10C-39B4E36FF218}"/>
            </c:ext>
          </c:extLst>
        </c:ser>
        <c:ser>
          <c:idx val="3"/>
          <c:order val="3"/>
          <c:tx>
            <c:strRef>
              <c:f>'[PRODUCCION  2193 GRAFICAS AÑO.xls]GRAFICAS'!$A$21</c:f>
              <c:strCache>
                <c:ptCount val="1"/>
                <c:pt idx="0">
                  <c:v>Camas ocupadas</c:v>
                </c:pt>
              </c:strCache>
            </c:strRef>
          </c:tx>
          <c:cat>
            <c:strRef>
              <c:f>'[PRODUCCION  2193 GRAFICAS AÑO.xls]GRAFICAS'!$B$6:$F$6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'[PRODUCCION  2193 GRAFICAS AÑO.xls]GRAFICAS'!$B$21:$F$21</c:f>
              <c:numCache>
                <c:formatCode>0</c:formatCode>
                <c:ptCount val="2"/>
                <c:pt idx="0">
                  <c:v>589</c:v>
                </c:pt>
                <c:pt idx="1">
                  <c:v>686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DC-43C5-B10C-39B4E36FF218}"/>
            </c:ext>
          </c:extLst>
        </c:ser>
        <c:ser>
          <c:idx val="4"/>
          <c:order val="4"/>
          <c:tx>
            <c:strRef>
              <c:f>'[PRODUCCION  2193 GRAFICAS AÑO.xls]GRAFICAS'!$A$22</c:f>
              <c:strCache>
                <c:ptCount val="1"/>
                <c:pt idx="0">
                  <c:v>Camas disponibles</c:v>
                </c:pt>
              </c:strCache>
            </c:strRef>
          </c:tx>
          <c:cat>
            <c:strRef>
              <c:f>'[PRODUCCION  2193 GRAFICAS AÑO.xls]GRAFICAS'!$B$6:$F$6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'[PRODUCCION  2193 GRAFICAS AÑO.xls]GRAFICAS'!$B$22:$F$22</c:f>
              <c:numCache>
                <c:formatCode>0</c:formatCode>
                <c:ptCount val="2"/>
                <c:pt idx="0">
                  <c:v>1095</c:v>
                </c:pt>
                <c:pt idx="1">
                  <c:v>1095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9DC-43C5-B10C-39B4E36FF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9078863"/>
        <c:axId val="1"/>
      </c:lineChart>
      <c:catAx>
        <c:axId val="11290788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CO"/>
          </a:p>
        </c:txPr>
        <c:crossAx val="1129078863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'[PRODUCCION  2193 GRAFICAS AÑO.xls]GRAFICAS'!$A$23</c:f>
              <c:strCache>
                <c:ptCount val="1"/>
                <c:pt idx="0">
                  <c:v>Imágenes diagnósticas</c:v>
                </c:pt>
              </c:strCache>
            </c:strRef>
          </c:tx>
          <c:cat>
            <c:strRef>
              <c:f>'[PRODUCCION  2193 GRAFICAS AÑO.xls]GRAFICAS'!$B$6:$F$6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'[PRODUCCION  2193 GRAFICAS AÑO.xls]GRAFICAS'!$B$23:$F$23</c:f>
              <c:numCache>
                <c:formatCode>0</c:formatCode>
                <c:ptCount val="2"/>
                <c:pt idx="0">
                  <c:v>404</c:v>
                </c:pt>
                <c:pt idx="1">
                  <c:v>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8D-4EDB-9DD0-F1F080AEE886}"/>
            </c:ext>
          </c:extLst>
        </c:ser>
        <c:ser>
          <c:idx val="1"/>
          <c:order val="1"/>
          <c:tx>
            <c:strRef>
              <c:f>'[PRODUCCION  2193 GRAFICAS AÑO.xls]GRAFICAS'!$A$24</c:f>
              <c:strCache>
                <c:ptCount val="1"/>
                <c:pt idx="0">
                  <c:v>Exámenes de laboratorio</c:v>
                </c:pt>
              </c:strCache>
            </c:strRef>
          </c:tx>
          <c:cat>
            <c:strRef>
              <c:f>'[PRODUCCION  2193 GRAFICAS AÑO.xls]GRAFICAS'!$B$6:$F$6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'[PRODUCCION  2193 GRAFICAS AÑO.xls]GRAFICAS'!$B$24:$F$24</c:f>
              <c:numCache>
                <c:formatCode>0</c:formatCode>
                <c:ptCount val="2"/>
                <c:pt idx="0">
                  <c:v>18330</c:v>
                </c:pt>
                <c:pt idx="1">
                  <c:v>17605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8D-4EDB-9DD0-F1F080AEE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9077615"/>
        <c:axId val="1"/>
      </c:lineChart>
      <c:catAx>
        <c:axId val="11290776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CO"/>
          </a:p>
        </c:txPr>
        <c:crossAx val="1129077615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'[Morbilidad Granada 2020.xlsx]MORBILIDAD'!$C$3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cat>
            <c:strRef>
              <c:f>'[Morbilidad Granada 2020.xlsx]MORBILIDAD'!$A$4:$A$13</c:f>
              <c:strCache>
                <c:ptCount val="10"/>
                <c:pt idx="0">
                  <c:v>I10X-HIPERTENSION ESENCIAL (PRIMARIA)</c:v>
                </c:pt>
                <c:pt idx="1">
                  <c:v>Z000-EXAMEN MEDICO GENERAL</c:v>
                </c:pt>
                <c:pt idx="2">
                  <c:v>N390-INFECCION DE VIAS URINARIAS, SITIO NO ESPECIFICADO</c:v>
                </c:pt>
                <c:pt idx="3">
                  <c:v>E039-HIPOTIROIDISMO, NO ESPECIFICADO</c:v>
                </c:pt>
                <c:pt idx="4">
                  <c:v>M255-DOLOR EN ARTICULACION</c:v>
                </c:pt>
                <c:pt idx="5">
                  <c:v>R51X-CEFALEA</c:v>
                </c:pt>
                <c:pt idx="6">
                  <c:v>R104-OTROS DOLORES ABDOMINALES Y LOS NO ESPECIFICADOS</c:v>
                </c:pt>
                <c:pt idx="7">
                  <c:v>M545-LUMBAGO NO ESPECIFICADO</c:v>
                </c:pt>
                <c:pt idx="8">
                  <c:v>M796-DOLOR EN MIEMBRO</c:v>
                </c:pt>
                <c:pt idx="9">
                  <c:v>K297-GASTRITIS, NO ESPECIFICADA</c:v>
                </c:pt>
              </c:strCache>
            </c:strRef>
          </c:cat>
          <c:val>
            <c:numRef>
              <c:f>'[Morbilidad Granada 2020.xlsx]MORBILIDAD'!$C$4:$C$13</c:f>
              <c:numCache>
                <c:formatCode>General</c:formatCode>
                <c:ptCount val="10"/>
                <c:pt idx="0">
                  <c:v>566</c:v>
                </c:pt>
                <c:pt idx="1">
                  <c:v>184</c:v>
                </c:pt>
                <c:pt idx="2">
                  <c:v>176</c:v>
                </c:pt>
                <c:pt idx="3">
                  <c:v>171</c:v>
                </c:pt>
                <c:pt idx="4">
                  <c:v>129</c:v>
                </c:pt>
                <c:pt idx="5">
                  <c:v>122</c:v>
                </c:pt>
                <c:pt idx="6">
                  <c:v>101</c:v>
                </c:pt>
                <c:pt idx="7">
                  <c:v>93</c:v>
                </c:pt>
                <c:pt idx="8">
                  <c:v>60</c:v>
                </c:pt>
                <c:pt idx="9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1-46A4-B32B-322934CB1091}"/>
            </c:ext>
          </c:extLst>
        </c:ser>
        <c:ser>
          <c:idx val="1"/>
          <c:order val="1"/>
          <c:tx>
            <c:strRef>
              <c:f>'[Morbilidad Granada 2020.xlsx]MORBILIDAD'!$D$3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'[Morbilidad Granada 2020.xlsx]MORBILIDAD'!$A$4:$A$13</c:f>
              <c:strCache>
                <c:ptCount val="10"/>
                <c:pt idx="0">
                  <c:v>I10X-HIPERTENSION ESENCIAL (PRIMARIA)</c:v>
                </c:pt>
                <c:pt idx="1">
                  <c:v>Z000-EXAMEN MEDICO GENERAL</c:v>
                </c:pt>
                <c:pt idx="2">
                  <c:v>N390-INFECCION DE VIAS URINARIAS, SITIO NO ESPECIFICADO</c:v>
                </c:pt>
                <c:pt idx="3">
                  <c:v>E039-HIPOTIROIDISMO, NO ESPECIFICADO</c:v>
                </c:pt>
                <c:pt idx="4">
                  <c:v>M255-DOLOR EN ARTICULACION</c:v>
                </c:pt>
                <c:pt idx="5">
                  <c:v>R51X-CEFALEA</c:v>
                </c:pt>
                <c:pt idx="6">
                  <c:v>R104-OTROS DOLORES ABDOMINALES Y LOS NO ESPECIFICADOS</c:v>
                </c:pt>
                <c:pt idx="7">
                  <c:v>M545-LUMBAGO NO ESPECIFICADO</c:v>
                </c:pt>
                <c:pt idx="8">
                  <c:v>M796-DOLOR EN MIEMBRO</c:v>
                </c:pt>
                <c:pt idx="9">
                  <c:v>K297-GASTRITIS, NO ESPECIFICADA</c:v>
                </c:pt>
              </c:strCache>
            </c:strRef>
          </c:cat>
          <c:val>
            <c:numRef>
              <c:f>'[Morbilidad Granada 2020.xlsx]MORBILIDAD'!$D$4:$D$13</c:f>
              <c:numCache>
                <c:formatCode>General</c:formatCode>
                <c:ptCount val="10"/>
                <c:pt idx="0">
                  <c:v>359</c:v>
                </c:pt>
                <c:pt idx="1">
                  <c:v>119</c:v>
                </c:pt>
                <c:pt idx="2">
                  <c:v>29</c:v>
                </c:pt>
                <c:pt idx="3">
                  <c:v>30</c:v>
                </c:pt>
                <c:pt idx="4">
                  <c:v>43</c:v>
                </c:pt>
                <c:pt idx="5">
                  <c:v>45</c:v>
                </c:pt>
                <c:pt idx="6">
                  <c:v>33</c:v>
                </c:pt>
                <c:pt idx="7">
                  <c:v>41</c:v>
                </c:pt>
                <c:pt idx="8">
                  <c:v>26</c:v>
                </c:pt>
                <c:pt idx="9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B1-46A4-B32B-322934CB1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844448"/>
        <c:axId val="502899928"/>
      </c:barChart>
      <c:catAx>
        <c:axId val="294844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02899928"/>
        <c:crosses val="autoZero"/>
        <c:auto val="1"/>
        <c:lblAlgn val="ctr"/>
        <c:lblOffset val="100"/>
        <c:noMultiLvlLbl val="0"/>
      </c:catAx>
      <c:valAx>
        <c:axId val="5028999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48444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500"/>
      </a:pPr>
      <a:endParaRPr lang="es-C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'[Morbilidad Granada 2020.xlsx]MORBILIDAD'!$C$3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cat>
            <c:strRef>
              <c:f>'[Morbilidad Granada 2020.xlsx]MORBILIDAD'!$A$53:$A$63</c:f>
              <c:strCache>
                <c:ptCount val="11"/>
                <c:pt idx="0">
                  <c:v>K021-CARIES DE LA DENTINA</c:v>
                </c:pt>
                <c:pt idx="1">
                  <c:v>K051-GINGIVITIS CRONICA</c:v>
                </c:pt>
                <c:pt idx="2">
                  <c:v>K083-RAIZ DENTAL RETENIDA</c:v>
                </c:pt>
                <c:pt idx="3">
                  <c:v>K041-NECROSIS DE LA PULPA</c:v>
                </c:pt>
                <c:pt idx="4">
                  <c:v>S025-FRACTURA DE LOS DIENTES</c:v>
                </c:pt>
                <c:pt idx="5">
                  <c:v>Z012-PACIENTE SANO</c:v>
                </c:pt>
                <c:pt idx="6">
                  <c:v>S026-FRACTURA DEL MAXILAR INFERIOR</c:v>
                </c:pt>
                <c:pt idx="7">
                  <c:v>K006-ALTERACIONES EN LA ERUPCION DENTARIA</c:v>
                </c:pt>
                <c:pt idx="8">
                  <c:v>K053-PERIODONTITIS CRONICA</c:v>
                </c:pt>
                <c:pt idx="9">
                  <c:v>K052-PERIODONTITIS AGUDA</c:v>
                </c:pt>
                <c:pt idx="10">
                  <c:v>TOTAL OTROS CASOS</c:v>
                </c:pt>
              </c:strCache>
            </c:strRef>
          </c:cat>
          <c:val>
            <c:numRef>
              <c:f>'[Morbilidad Granada 2020.xlsx]MORBILIDAD'!$C$53:$C$63</c:f>
              <c:numCache>
                <c:formatCode>General</c:formatCode>
                <c:ptCount val="11"/>
                <c:pt idx="0">
                  <c:v>268</c:v>
                </c:pt>
                <c:pt idx="1">
                  <c:v>200</c:v>
                </c:pt>
                <c:pt idx="2">
                  <c:v>56</c:v>
                </c:pt>
                <c:pt idx="3">
                  <c:v>20</c:v>
                </c:pt>
                <c:pt idx="4">
                  <c:v>12</c:v>
                </c:pt>
                <c:pt idx="5">
                  <c:v>3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0-43F1-AD5F-39F206113919}"/>
            </c:ext>
          </c:extLst>
        </c:ser>
        <c:ser>
          <c:idx val="1"/>
          <c:order val="1"/>
          <c:tx>
            <c:strRef>
              <c:f>'[Morbilidad Granada 2020.xlsx]MORBILIDAD'!$D$3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'[Morbilidad Granada 2020.xlsx]MORBILIDAD'!$A$53:$A$63</c:f>
              <c:strCache>
                <c:ptCount val="11"/>
                <c:pt idx="0">
                  <c:v>K021-CARIES DE LA DENTINA</c:v>
                </c:pt>
                <c:pt idx="1">
                  <c:v>K051-GINGIVITIS CRONICA</c:v>
                </c:pt>
                <c:pt idx="2">
                  <c:v>K083-RAIZ DENTAL RETENIDA</c:v>
                </c:pt>
                <c:pt idx="3">
                  <c:v>K041-NECROSIS DE LA PULPA</c:v>
                </c:pt>
                <c:pt idx="4">
                  <c:v>S025-FRACTURA DE LOS DIENTES</c:v>
                </c:pt>
                <c:pt idx="5">
                  <c:v>Z012-PACIENTE SANO</c:v>
                </c:pt>
                <c:pt idx="6">
                  <c:v>S026-FRACTURA DEL MAXILAR INFERIOR</c:v>
                </c:pt>
                <c:pt idx="7">
                  <c:v>K006-ALTERACIONES EN LA ERUPCION DENTARIA</c:v>
                </c:pt>
                <c:pt idx="8">
                  <c:v>K053-PERIODONTITIS CRONICA</c:v>
                </c:pt>
                <c:pt idx="9">
                  <c:v>K052-PERIODONTITIS AGUDA</c:v>
                </c:pt>
                <c:pt idx="10">
                  <c:v>TOTAL OTROS CASOS</c:v>
                </c:pt>
              </c:strCache>
            </c:strRef>
          </c:cat>
          <c:val>
            <c:numRef>
              <c:f>'[Morbilidad Granada 2020.xlsx]MORBILIDAD'!$D$53:$D$63</c:f>
              <c:numCache>
                <c:formatCode>General</c:formatCode>
                <c:ptCount val="11"/>
                <c:pt idx="0">
                  <c:v>203</c:v>
                </c:pt>
                <c:pt idx="1">
                  <c:v>133</c:v>
                </c:pt>
                <c:pt idx="2">
                  <c:v>45</c:v>
                </c:pt>
                <c:pt idx="3">
                  <c:v>31</c:v>
                </c:pt>
                <c:pt idx="4">
                  <c:v>4</c:v>
                </c:pt>
                <c:pt idx="5">
                  <c:v>7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00-43F1-AD5F-39F206113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637320"/>
        <c:axId val="292636928"/>
      </c:barChart>
      <c:catAx>
        <c:axId val="292637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2636928"/>
        <c:crosses val="autoZero"/>
        <c:auto val="1"/>
        <c:lblAlgn val="ctr"/>
        <c:lblOffset val="100"/>
        <c:noMultiLvlLbl val="0"/>
      </c:catAx>
      <c:valAx>
        <c:axId val="2926369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26373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/>
      </a:pPr>
      <a:endParaRPr lang="es-CO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'[Morbilidad Granada 2020.xlsx]MORBILIDAD'!$C$3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cat>
            <c:strRef>
              <c:f>'[Morbilidad Granada 2020.xlsx]MORBILIDAD'!$A$36:$A$45</c:f>
              <c:strCache>
                <c:ptCount val="10"/>
                <c:pt idx="0">
                  <c:v>R104-OTROS DOLORES ABDOMINALES Y LOS NO ESPECIFICADOS</c:v>
                </c:pt>
                <c:pt idx="1">
                  <c:v>N390-INFECCION DE VIAS URINARIAS, SITIO NO ESPECIFICADO</c:v>
                </c:pt>
                <c:pt idx="2">
                  <c:v>R51X-CEFALEA</c:v>
                </c:pt>
                <c:pt idx="3">
                  <c:v>R074-DOLOR EN EL PECHO, NO ESPECIFICADO</c:v>
                </c:pt>
                <c:pt idx="4">
                  <c:v>S610-HERIDA DE DEDO(S) DE LA MANO, SIN DANO DE LA(S) UNA(S)</c:v>
                </c:pt>
                <c:pt idx="5">
                  <c:v>S019-HERIDA DE LA CABEZA, PARTE NO ESPECIFICADA</c:v>
                </c:pt>
                <c:pt idx="6">
                  <c:v>J441-ENFERMEDAD PULMONAR OBSTRUCTIVA CRONICA CON EXACERBACION AGU</c:v>
                </c:pt>
                <c:pt idx="7">
                  <c:v>S430-LUXACION DE LA ARTICULACION DEL HOMBRO</c:v>
                </c:pt>
                <c:pt idx="8">
                  <c:v>R11X-NAUSEA Y VOMITO</c:v>
                </c:pt>
                <c:pt idx="9">
                  <c:v>S810-HERIDA DE LA RODILLA</c:v>
                </c:pt>
              </c:strCache>
            </c:strRef>
          </c:cat>
          <c:val>
            <c:numRef>
              <c:f>'[Morbilidad Granada 2020.xlsx]MORBILIDAD'!$C$36:$C$45</c:f>
              <c:numCache>
                <c:formatCode>General</c:formatCode>
                <c:ptCount val="10"/>
                <c:pt idx="0">
                  <c:v>130</c:v>
                </c:pt>
                <c:pt idx="1">
                  <c:v>37</c:v>
                </c:pt>
                <c:pt idx="2">
                  <c:v>36</c:v>
                </c:pt>
                <c:pt idx="3">
                  <c:v>25</c:v>
                </c:pt>
                <c:pt idx="4">
                  <c:v>7</c:v>
                </c:pt>
                <c:pt idx="5">
                  <c:v>4</c:v>
                </c:pt>
                <c:pt idx="6">
                  <c:v>13</c:v>
                </c:pt>
                <c:pt idx="7">
                  <c:v>12</c:v>
                </c:pt>
                <c:pt idx="8">
                  <c:v>16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8F-46F0-A7D6-14A3C5959298}"/>
            </c:ext>
          </c:extLst>
        </c:ser>
        <c:ser>
          <c:idx val="1"/>
          <c:order val="1"/>
          <c:tx>
            <c:strRef>
              <c:f>'[Morbilidad Granada 2020.xlsx]MORBILIDAD'!$D$3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'[Morbilidad Granada 2020.xlsx]MORBILIDAD'!$A$36:$A$45</c:f>
              <c:strCache>
                <c:ptCount val="10"/>
                <c:pt idx="0">
                  <c:v>R104-OTROS DOLORES ABDOMINALES Y LOS NO ESPECIFICADOS</c:v>
                </c:pt>
                <c:pt idx="1">
                  <c:v>N390-INFECCION DE VIAS URINARIAS, SITIO NO ESPECIFICADO</c:v>
                </c:pt>
                <c:pt idx="2">
                  <c:v>R51X-CEFALEA</c:v>
                </c:pt>
                <c:pt idx="3">
                  <c:v>R074-DOLOR EN EL PECHO, NO ESPECIFICADO</c:v>
                </c:pt>
                <c:pt idx="4">
                  <c:v>S610-HERIDA DE DEDO(S) DE LA MANO, SIN DANO DE LA(S) UNA(S)</c:v>
                </c:pt>
                <c:pt idx="5">
                  <c:v>S019-HERIDA DE LA CABEZA, PARTE NO ESPECIFICADA</c:v>
                </c:pt>
                <c:pt idx="6">
                  <c:v>J441-ENFERMEDAD PULMONAR OBSTRUCTIVA CRONICA CON EXACERBACION AGU</c:v>
                </c:pt>
                <c:pt idx="7">
                  <c:v>S430-LUXACION DE LA ARTICULACION DEL HOMBRO</c:v>
                </c:pt>
                <c:pt idx="8">
                  <c:v>R11X-NAUSEA Y VOMITO</c:v>
                </c:pt>
                <c:pt idx="9">
                  <c:v>S810-HERIDA DE LA RODILLA</c:v>
                </c:pt>
              </c:strCache>
            </c:strRef>
          </c:cat>
          <c:val>
            <c:numRef>
              <c:f>'[Morbilidad Granada 2020.xlsx]MORBILIDAD'!$D$36:$D$45</c:f>
              <c:numCache>
                <c:formatCode>General</c:formatCode>
                <c:ptCount val="10"/>
                <c:pt idx="0">
                  <c:v>79</c:v>
                </c:pt>
                <c:pt idx="1">
                  <c:v>12</c:v>
                </c:pt>
                <c:pt idx="2">
                  <c:v>11</c:v>
                </c:pt>
                <c:pt idx="3">
                  <c:v>19</c:v>
                </c:pt>
                <c:pt idx="4">
                  <c:v>36</c:v>
                </c:pt>
                <c:pt idx="5">
                  <c:v>28</c:v>
                </c:pt>
                <c:pt idx="6">
                  <c:v>15</c:v>
                </c:pt>
                <c:pt idx="7">
                  <c:v>15</c:v>
                </c:pt>
                <c:pt idx="8">
                  <c:v>4</c:v>
                </c:pt>
                <c:pt idx="9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8F-46F0-A7D6-14A3C5959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846664"/>
        <c:axId val="498845096"/>
      </c:barChart>
      <c:catAx>
        <c:axId val="498846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98845096"/>
        <c:crosses val="autoZero"/>
        <c:auto val="1"/>
        <c:lblAlgn val="ctr"/>
        <c:lblOffset val="100"/>
        <c:noMultiLvlLbl val="0"/>
      </c:catAx>
      <c:valAx>
        <c:axId val="4988450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988466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500"/>
      </a:pPr>
      <a:endParaRPr lang="es-CO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MORBILIDAD!$C$3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cat>
            <c:strRef>
              <c:f>MORBILIDAD!$A$20:$A$29</c:f>
              <c:strCache>
                <c:ptCount val="10"/>
                <c:pt idx="0">
                  <c:v>N390-INFECCION DE VIAS URINARIAS, SITIO NO ESPECIFICADO</c:v>
                </c:pt>
                <c:pt idx="1">
                  <c:v>O800-PARTO UNICO ESPONTANEO, PRESENTACION CEFALICA DE VERTICE</c:v>
                </c:pt>
                <c:pt idx="2">
                  <c:v>J441-ENFERMEDAD PULMONAR OBSTRUCTIVA CRONICA CON EXACERBACION AGUDA, NO ESPECIFICADA</c:v>
                </c:pt>
                <c:pt idx="3">
                  <c:v>I500-INSUFICIENCIA CARDIACA CONGESTIVA</c:v>
                </c:pt>
                <c:pt idx="4">
                  <c:v>J159-NEUMONIA BACTERIANA, NO ESPECIFICADA</c:v>
                </c:pt>
                <c:pt idx="5">
                  <c:v>K922-HEMORRAGIA GASTROINTESTINAL, NO ESPECIFICADA</c:v>
                </c:pt>
                <c:pt idx="6">
                  <c:v>R104-OTROS DOLORES ABDOMINALES Y LOS NO ESPECIFICADOS</c:v>
                </c:pt>
                <c:pt idx="7">
                  <c:v>F312-TRASTORNO AFECTIVO BIPOLAR, EPISODIO MANIACO PRESENTE CON SINTOMAS PSICOTICOS</c:v>
                </c:pt>
                <c:pt idx="8">
                  <c:v>J189-NEUMONIA NO ESPECIFICADA</c:v>
                </c:pt>
                <c:pt idx="9">
                  <c:v>D649-ANEMIA DE TIPO NO ESPECIFICADO</c:v>
                </c:pt>
              </c:strCache>
            </c:strRef>
          </c:cat>
          <c:val>
            <c:numRef>
              <c:f>MORBILIDAD!$C$20:$C$29</c:f>
              <c:numCache>
                <c:formatCode>General</c:formatCode>
                <c:ptCount val="10"/>
                <c:pt idx="0">
                  <c:v>21</c:v>
                </c:pt>
                <c:pt idx="1">
                  <c:v>29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8">
                  <c:v>2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7-4F57-A62D-FB4B6C1F8DC6}"/>
            </c:ext>
          </c:extLst>
        </c:ser>
        <c:ser>
          <c:idx val="1"/>
          <c:order val="1"/>
          <c:tx>
            <c:strRef>
              <c:f>MORBILIDAD!$D$3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MORBILIDAD!$A$20:$A$29</c:f>
              <c:strCache>
                <c:ptCount val="10"/>
                <c:pt idx="0">
                  <c:v>N390-INFECCION DE VIAS URINARIAS, SITIO NO ESPECIFICADO</c:v>
                </c:pt>
                <c:pt idx="1">
                  <c:v>O800-PARTO UNICO ESPONTANEO, PRESENTACION CEFALICA DE VERTICE</c:v>
                </c:pt>
                <c:pt idx="2">
                  <c:v>J441-ENFERMEDAD PULMONAR OBSTRUCTIVA CRONICA CON EXACERBACION AGUDA, NO ESPECIFICADA</c:v>
                </c:pt>
                <c:pt idx="3">
                  <c:v>I500-INSUFICIENCIA CARDIACA CONGESTIVA</c:v>
                </c:pt>
                <c:pt idx="4">
                  <c:v>J159-NEUMONIA BACTERIANA, NO ESPECIFICADA</c:v>
                </c:pt>
                <c:pt idx="5">
                  <c:v>K922-HEMORRAGIA GASTROINTESTINAL, NO ESPECIFICADA</c:v>
                </c:pt>
                <c:pt idx="6">
                  <c:v>R104-OTROS DOLORES ABDOMINALES Y LOS NO ESPECIFICADOS</c:v>
                </c:pt>
                <c:pt idx="7">
                  <c:v>F312-TRASTORNO AFECTIVO BIPOLAR, EPISODIO MANIACO PRESENTE CON SINTOMAS PSICOTICOS</c:v>
                </c:pt>
                <c:pt idx="8">
                  <c:v>J189-NEUMONIA NO ESPECIFICADA</c:v>
                </c:pt>
                <c:pt idx="9">
                  <c:v>D649-ANEMIA DE TIPO NO ESPECIFICADO</c:v>
                </c:pt>
              </c:strCache>
            </c:strRef>
          </c:cat>
          <c:val>
            <c:numRef>
              <c:f>MORBILIDAD!$D$20:$D$29</c:f>
              <c:numCache>
                <c:formatCode>General</c:formatCode>
                <c:ptCount val="10"/>
                <c:pt idx="0">
                  <c:v>11</c:v>
                </c:pt>
                <c:pt idx="2">
                  <c:v>13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77-4F57-A62D-FB4B6C1F8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2896608"/>
        <c:axId val="502895040"/>
      </c:barChart>
      <c:catAx>
        <c:axId val="502896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02895040"/>
        <c:crosses val="autoZero"/>
        <c:auto val="1"/>
        <c:lblAlgn val="ctr"/>
        <c:lblOffset val="100"/>
        <c:noMultiLvlLbl val="0"/>
      </c:catAx>
      <c:valAx>
        <c:axId val="5028950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028966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500"/>
      </a:pPr>
      <a:endParaRPr lang="es-CO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'[Morbilidad Granada 2020.xlsx]MORTALIDAD'!$B$2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'[Morbilidad Granada 2020.xlsx]MORTALIDAD'!$A$3:$A$5</c:f>
              <c:strCache>
                <c:ptCount val="3"/>
                <c:pt idx="0">
                  <c:v>PARO CARDIORRESPIRATORIO</c:v>
                </c:pt>
                <c:pt idx="1">
                  <c:v>FALLA  MULTIORGANICA</c:v>
                </c:pt>
                <c:pt idx="2">
                  <c:v>INFARTO AGUDO DE MIOCARDIO</c:v>
                </c:pt>
              </c:strCache>
            </c:strRef>
          </c:cat>
          <c:val>
            <c:numRef>
              <c:f>'[Morbilidad Granada 2020.xlsx]MORTALIDAD'!$B$3:$B$5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D-404C-9500-97F65B87D20F}"/>
            </c:ext>
          </c:extLst>
        </c:ser>
        <c:ser>
          <c:idx val="1"/>
          <c:order val="1"/>
          <c:tx>
            <c:strRef>
              <c:f>'[Morbilidad Granada 2020.xlsx]MORTALIDAD'!$C$2</c:f>
              <c:strCache>
                <c:ptCount val="1"/>
                <c:pt idx="0">
                  <c:v>MASCULINO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'[Morbilidad Granada 2020.xlsx]MORTALIDAD'!$A$3:$A$5</c:f>
              <c:strCache>
                <c:ptCount val="3"/>
                <c:pt idx="0">
                  <c:v>PARO CARDIORRESPIRATORIO</c:v>
                </c:pt>
                <c:pt idx="1">
                  <c:v>FALLA  MULTIORGANICA</c:v>
                </c:pt>
                <c:pt idx="2">
                  <c:v>INFARTO AGUDO DE MIOCARDIO</c:v>
                </c:pt>
              </c:strCache>
            </c:strRef>
          </c:cat>
          <c:val>
            <c:numRef>
              <c:f>'[Morbilidad Granada 2020.xlsx]MORTALIDAD'!$C$3:$C$5</c:f>
              <c:numCache>
                <c:formatCode>General</c:formatCode>
                <c:ptCount val="3"/>
                <c:pt idx="0">
                  <c:v>8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2D-404C-9500-97F65B87D2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61490543"/>
        <c:axId val="1061496783"/>
      </c:barChart>
      <c:catAx>
        <c:axId val="1061490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61496783"/>
        <c:crosses val="autoZero"/>
        <c:auto val="1"/>
        <c:lblAlgn val="ctr"/>
        <c:lblOffset val="100"/>
        <c:noMultiLvlLbl val="0"/>
      </c:catAx>
      <c:valAx>
        <c:axId val="1061496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61490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 dirty="0"/>
              <a:t>TIPO DE MUERTE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77777777777776E-2"/>
          <c:y val="0.23860673665791776"/>
          <c:w val="0.81388888888888888"/>
          <c:h val="0.64767096821230674"/>
        </c:manualLayout>
      </c:layout>
      <c:pie3D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31CA-47A5-88EA-FC962D8362E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'[Morbilidad Granada 2020.xlsx]MORTALIDAD'!$A$22:$A$23</c:f>
              <c:strCache>
                <c:ptCount val="2"/>
                <c:pt idx="0">
                  <c:v>NATURAL</c:v>
                </c:pt>
                <c:pt idx="1">
                  <c:v>VIOLENTA</c:v>
                </c:pt>
              </c:strCache>
            </c:strRef>
          </c:cat>
          <c:val>
            <c:numRef>
              <c:f>'[Morbilidad Granada 2020.xlsx]MORTALIDAD'!$B$22:$B$23</c:f>
              <c:numCache>
                <c:formatCode>General</c:formatCode>
                <c:ptCount val="2"/>
                <c:pt idx="0">
                  <c:v>34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CA-47A5-88EA-FC962D8362E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000"/>
      </a:pPr>
      <a:endParaRPr lang="es-CO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 dirty="0"/>
              <a:t>PARTOS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700-4492-BCC8-7D42C3CCB03F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C700-4492-BCC8-7D42C3CCB03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C700-4492-BCC8-7D42C3CCB0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'[Morbilidad Granada 2020.xlsx]NACIMIENTOS'!$I$20:$K$20</c:f>
              <c:strCache>
                <c:ptCount val="3"/>
                <c:pt idx="0">
                  <c:v>&gt; 19 años</c:v>
                </c:pt>
                <c:pt idx="1">
                  <c:v>20 - 29 años</c:v>
                </c:pt>
                <c:pt idx="2">
                  <c:v>30 - 37 años</c:v>
                </c:pt>
              </c:strCache>
            </c:strRef>
          </c:cat>
          <c:val>
            <c:numRef>
              <c:f>'[Morbilidad Granada 2020.xlsx]NACIMIENTOS'!$I$21:$K$21</c:f>
              <c:numCache>
                <c:formatCode>General</c:formatCode>
                <c:ptCount val="3"/>
                <c:pt idx="0">
                  <c:v>8</c:v>
                </c:pt>
                <c:pt idx="1">
                  <c:v>18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00-4492-BCC8-7D42C3CCB03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Hoja1!$A$3</c:f>
              <c:strCache>
                <c:ptCount val="1"/>
                <c:pt idx="0">
                  <c:v>Proporción de reingresos a urgencias antes de 72 horas por la misma causa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6458-4CF7-9F25-0CD52E58C57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6458-4CF7-9F25-0CD52E58C57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6458-4CF7-9F25-0CD52E58C57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6458-4CF7-9F25-0CD52E58C574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9-6458-4CF7-9F25-0CD52E58C574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B-6458-4CF7-9F25-0CD52E58C5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Hoja1!$B$1:$N$1</c:f>
              <c:strCache>
                <c:ptCount val="6"/>
                <c:pt idx="0">
                  <c:v>I SEM 2019</c:v>
                </c:pt>
                <c:pt idx="1">
                  <c:v>II SEM 2019</c:v>
                </c:pt>
                <c:pt idx="2">
                  <c:v>I TRI 2020</c:v>
                </c:pt>
                <c:pt idx="3">
                  <c:v>II TRI 2020</c:v>
                </c:pt>
                <c:pt idx="4">
                  <c:v>III TRI 2020</c:v>
                </c:pt>
                <c:pt idx="5">
                  <c:v>IV TRI 2020</c:v>
                </c:pt>
              </c:strCache>
            </c:strRef>
          </c:cat>
          <c:val>
            <c:numRef>
              <c:f>Hoja1!$B$3:$N$3</c:f>
              <c:numCache>
                <c:formatCode>0.0%</c:formatCode>
                <c:ptCount val="6"/>
                <c:pt idx="0">
                  <c:v>1.3937282229965157E-2</c:v>
                </c:pt>
                <c:pt idx="1">
                  <c:v>1.4409221902017291E-2</c:v>
                </c:pt>
                <c:pt idx="2">
                  <c:v>2.0491803278688523E-2</c:v>
                </c:pt>
                <c:pt idx="3">
                  <c:v>2.9333333333333333E-2</c:v>
                </c:pt>
                <c:pt idx="4">
                  <c:v>1.735357917570499E-2</c:v>
                </c:pt>
                <c:pt idx="5">
                  <c:v>6.41025641025641E-3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58-4CF7-9F25-0CD52E58C5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31262040"/>
        <c:axId val="531262696"/>
        <c:axId val="0"/>
      </c:bar3DChart>
      <c:catAx>
        <c:axId val="53126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696"/>
        <c:crosses val="autoZero"/>
        <c:auto val="1"/>
        <c:lblAlgn val="ctr"/>
        <c:lblOffset val="100"/>
        <c:noMultiLvlLbl val="0"/>
      </c:catAx>
      <c:valAx>
        <c:axId val="53126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400" dirty="0"/>
              <a:t>RELACIÓN PORCENTUAL DE LA CONTRATACIÓN </a:t>
            </a:r>
          </a:p>
          <a:p>
            <a:pPr>
              <a:defRPr/>
            </a:pPr>
            <a:r>
              <a:rPr lang="es-CO" sz="2400" dirty="0"/>
              <a:t>A DICIEMBRE 31 DE 2020</a:t>
            </a:r>
          </a:p>
        </c:rich>
      </c:tx>
      <c:layout>
        <c:manualLayout>
          <c:xMode val="edge"/>
          <c:yMode val="edge"/>
          <c:x val="0.2244753086419753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816872427983543E-2"/>
          <c:y val="0.23170376675888488"/>
          <c:w val="0.89326131687242794"/>
          <c:h val="0.5926665247925090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BE5-4695-B958-D634BF567BE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BE5-4695-B958-D634BF567BE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BE5-4695-B958-D634BF567BE9}"/>
              </c:ext>
            </c:extLst>
          </c:dPt>
          <c:dLbls>
            <c:dLbl>
              <c:idx val="2"/>
              <c:layout>
                <c:manualLayout>
                  <c:x val="5.6963562425067234E-2"/>
                  <c:y val="7.847180251117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E5-4695-B958-D634BF567B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'PUBLI-CONTRATOS 2020'!$C$122:$C$124</c:f>
              <c:strCache>
                <c:ptCount val="3"/>
                <c:pt idx="0">
                  <c:v>PRESTACIÓN DE SERVICIOS</c:v>
                </c:pt>
                <c:pt idx="1">
                  <c:v>SUMINISTROS</c:v>
                </c:pt>
                <c:pt idx="2">
                  <c:v>MANTENIMIENTO</c:v>
                </c:pt>
              </c:strCache>
            </c:strRef>
          </c:cat>
          <c:val>
            <c:numRef>
              <c:f>'PUBLI-CONTRATOS 2020'!$F$122:$F$124</c:f>
              <c:numCache>
                <c:formatCode>0%</c:formatCode>
                <c:ptCount val="3"/>
                <c:pt idx="0">
                  <c:v>0.74285714285714288</c:v>
                </c:pt>
                <c:pt idx="1">
                  <c:v>0.15714285714285714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5-4695-B958-D634BF567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Estructura Financiera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8.4688429591895167E-2"/>
          <c:y val="0.15952646046685817"/>
          <c:w val="0.81398161386636425"/>
          <c:h val="0.79529027898582405"/>
        </c:manualLayout>
      </c:layout>
      <c:doughnutChart>
        <c:varyColors val="1"/>
        <c:ser>
          <c:idx val="0"/>
          <c:order val="0"/>
          <c:tx>
            <c:strRef>
              <c:f>EEFF!$X$3</c:f>
              <c:strCache>
                <c:ptCount val="1"/>
                <c:pt idx="0">
                  <c:v>V.2020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354-4EE9-9DA0-F53C01F48FA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E354-4EE9-9DA0-F53C01F48FA0}"/>
              </c:ext>
            </c:extLst>
          </c:dPt>
          <c:dLbls>
            <c:dLbl>
              <c:idx val="1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06408771350005"/>
                      <c:h val="0.194450944449301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354-4EE9-9DA0-F53C01F48F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EEFF!$W$5:$W$6</c:f>
              <c:strCache>
                <c:ptCount val="2"/>
                <c:pt idx="0">
                  <c:v>Pasivo</c:v>
                </c:pt>
                <c:pt idx="1">
                  <c:v>Patrimonio</c:v>
                </c:pt>
              </c:strCache>
            </c:strRef>
          </c:cat>
          <c:val>
            <c:numRef>
              <c:f>EEFF!$X$5:$X$6</c:f>
              <c:numCache>
                <c:formatCode>#,##0</c:formatCode>
                <c:ptCount val="2"/>
                <c:pt idx="0">
                  <c:v>328263610.5</c:v>
                </c:pt>
                <c:pt idx="1">
                  <c:v>1873380939.1900003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54-4EE9-9DA0-F53C01F48FA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>
      <a:outerShdw blurRad="50800" dir="5400000" algn="ctr" rotWithShape="0">
        <a:srgbClr val="000000">
          <a:alpha val="43137"/>
        </a:srgbClr>
      </a:outerShdw>
    </a:effectLst>
  </c:spPr>
  <c:txPr>
    <a:bodyPr/>
    <a:lstStyle/>
    <a:p>
      <a:pPr>
        <a:defRPr sz="2500"/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 dirty="0"/>
              <a:t>ESTRUCTURA FINANCIERA 2020 - 2019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4338740701762753"/>
          <c:y val="0.17083337395809103"/>
          <c:w val="0.85143668576152209"/>
          <c:h val="0.786088365115822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EEFF!$X$3</c:f>
              <c:strCache>
                <c:ptCount val="1"/>
                <c:pt idx="0">
                  <c:v>V.2020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EEFF!$W$4:$W$6</c:f>
              <c:strCache>
                <c:ptCount val="3"/>
                <c:pt idx="0">
                  <c:v>Activo</c:v>
                </c:pt>
                <c:pt idx="1">
                  <c:v>Pasivo</c:v>
                </c:pt>
                <c:pt idx="2">
                  <c:v>Patrimonio</c:v>
                </c:pt>
              </c:strCache>
            </c:strRef>
          </c:cat>
          <c:val>
            <c:numRef>
              <c:f>EEFF!$X$4:$X$6</c:f>
              <c:numCache>
                <c:formatCode>#,##0</c:formatCode>
                <c:ptCount val="3"/>
                <c:pt idx="0">
                  <c:v>2201644549.6900001</c:v>
                </c:pt>
                <c:pt idx="1">
                  <c:v>328263610.5</c:v>
                </c:pt>
                <c:pt idx="2">
                  <c:v>1873380939.1900003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F-49C6-B107-A71A3CB5FDD6}"/>
            </c:ext>
          </c:extLst>
        </c:ser>
        <c:ser>
          <c:idx val="1"/>
          <c:order val="1"/>
          <c:tx>
            <c:strRef>
              <c:f>EEFF!$Y$3</c:f>
              <c:strCache>
                <c:ptCount val="1"/>
                <c:pt idx="0">
                  <c:v>V.2019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EEFF!$W$4:$W$6</c:f>
              <c:strCache>
                <c:ptCount val="3"/>
                <c:pt idx="0">
                  <c:v>Activo</c:v>
                </c:pt>
                <c:pt idx="1">
                  <c:v>Pasivo</c:v>
                </c:pt>
                <c:pt idx="2">
                  <c:v>Patrimonio</c:v>
                </c:pt>
              </c:strCache>
            </c:strRef>
          </c:cat>
          <c:val>
            <c:numRef>
              <c:f>EEFF!$Y$4:$Y$6</c:f>
              <c:numCache>
                <c:formatCode>#,##0</c:formatCode>
                <c:ptCount val="3"/>
                <c:pt idx="0">
                  <c:v>2275793692.1999998</c:v>
                </c:pt>
                <c:pt idx="1">
                  <c:v>221830346</c:v>
                </c:pt>
                <c:pt idx="2">
                  <c:v>2053963346.2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FF-49C6-B107-A71A3CB5F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567344"/>
        <c:axId val="215567736"/>
      </c:barChart>
      <c:catAx>
        <c:axId val="215567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5567736"/>
        <c:crosses val="autoZero"/>
        <c:auto val="1"/>
        <c:lblAlgn val="ctr"/>
        <c:lblOffset val="100"/>
        <c:noMultiLvlLbl val="0"/>
      </c:catAx>
      <c:valAx>
        <c:axId val="215567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556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2877855650057306"/>
          <c:y val="0.17463469057166695"/>
          <c:w val="0.29481135685872012"/>
          <c:h val="9.5349324166530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400" dirty="0"/>
              <a:t>COMPOSICIÓN</a:t>
            </a:r>
            <a:r>
              <a:rPr lang="es-CO" sz="2400" baseline="0" dirty="0"/>
              <a:t> ACTIVO 2020 - 2019</a:t>
            </a:r>
            <a:endParaRPr lang="es-CO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7.5596948230833474E-2"/>
          <c:y val="0.10650379804732465"/>
          <c:w val="0.90921083303453032"/>
          <c:h val="0.86385942536475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EEFF!$X$29</c:f>
              <c:strCache>
                <c:ptCount val="1"/>
                <c:pt idx="0">
                  <c:v>V.2020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EEFF!$W$30:$W$36</c:f>
              <c:strCache>
                <c:ptCount val="7"/>
                <c:pt idx="0">
                  <c:v>EFECTIVO Y EQ DE EFECTIVO</c:v>
                </c:pt>
                <c:pt idx="1">
                  <c:v>INVERSIONES</c:v>
                </c:pt>
                <c:pt idx="2">
                  <c:v>CUENTAS POR COBRAR</c:v>
                </c:pt>
                <c:pt idx="3">
                  <c:v>PRESTAMOS POR COBRAR</c:v>
                </c:pt>
                <c:pt idx="4">
                  <c:v>INVENTARIOS</c:v>
                </c:pt>
                <c:pt idx="5">
                  <c:v>PROPIEDAD, PLANTA Y EQUIPO</c:v>
                </c:pt>
                <c:pt idx="6">
                  <c:v>OTROS ACTIVOS</c:v>
                </c:pt>
              </c:strCache>
            </c:strRef>
          </c:cat>
          <c:val>
            <c:numRef>
              <c:f>EEFF!$X$30:$X$36</c:f>
              <c:numCache>
                <c:formatCode>#,##0</c:formatCode>
                <c:ptCount val="7"/>
                <c:pt idx="0">
                  <c:v>146268704.21000001</c:v>
                </c:pt>
                <c:pt idx="1">
                  <c:v>38875039</c:v>
                </c:pt>
                <c:pt idx="2">
                  <c:v>500512751.08999997</c:v>
                </c:pt>
                <c:pt idx="3">
                  <c:v>303046038</c:v>
                </c:pt>
                <c:pt idx="4">
                  <c:v>85361687.599999994</c:v>
                </c:pt>
                <c:pt idx="5">
                  <c:v>941360805.00999999</c:v>
                </c:pt>
                <c:pt idx="6">
                  <c:v>186219524.77999997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9-436B-B2C4-F118D9BB7E93}"/>
            </c:ext>
          </c:extLst>
        </c:ser>
        <c:ser>
          <c:idx val="1"/>
          <c:order val="1"/>
          <c:tx>
            <c:strRef>
              <c:f>EEFF!$Y$29</c:f>
              <c:strCache>
                <c:ptCount val="1"/>
                <c:pt idx="0">
                  <c:v>V.2019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EEFF!$W$30:$W$36</c:f>
              <c:strCache>
                <c:ptCount val="7"/>
                <c:pt idx="0">
                  <c:v>EFECTIVO Y EQ DE EFECTIVO</c:v>
                </c:pt>
                <c:pt idx="1">
                  <c:v>INVERSIONES</c:v>
                </c:pt>
                <c:pt idx="2">
                  <c:v>CUENTAS POR COBRAR</c:v>
                </c:pt>
                <c:pt idx="3">
                  <c:v>PRESTAMOS POR COBRAR</c:v>
                </c:pt>
                <c:pt idx="4">
                  <c:v>INVENTARIOS</c:v>
                </c:pt>
                <c:pt idx="5">
                  <c:v>PROPIEDAD, PLANTA Y EQUIPO</c:v>
                </c:pt>
                <c:pt idx="6">
                  <c:v>OTROS ACTIVOS</c:v>
                </c:pt>
              </c:strCache>
            </c:strRef>
          </c:cat>
          <c:val>
            <c:numRef>
              <c:f>EEFF!$Y$30:$Y$36</c:f>
              <c:numCache>
                <c:formatCode>#,##0</c:formatCode>
                <c:ptCount val="7"/>
                <c:pt idx="0">
                  <c:v>91261304.420000002</c:v>
                </c:pt>
                <c:pt idx="1">
                  <c:v>35363827</c:v>
                </c:pt>
                <c:pt idx="2">
                  <c:v>500826254.5</c:v>
                </c:pt>
                <c:pt idx="3">
                  <c:v>288856227</c:v>
                </c:pt>
                <c:pt idx="4">
                  <c:v>75669086.700000003</c:v>
                </c:pt>
                <c:pt idx="5">
                  <c:v>1018254747.5</c:v>
                </c:pt>
                <c:pt idx="6">
                  <c:v>265562245.08000004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D9-436B-B2C4-F118D9BB7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568520"/>
        <c:axId val="215568912"/>
      </c:barChart>
      <c:catAx>
        <c:axId val="215568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5568912"/>
        <c:crosses val="autoZero"/>
        <c:auto val="1"/>
        <c:lblAlgn val="ctr"/>
        <c:lblOffset val="100"/>
        <c:noMultiLvlLbl val="0"/>
      </c:catAx>
      <c:valAx>
        <c:axId val="21556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5568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99053290195516"/>
          <c:y val="0.12654924817628813"/>
          <c:w val="0.25036283859434899"/>
          <c:h val="0.10212452486729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COMPOSICIÓN PASIVO 2020 - 2019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8.1083261615056468E-2"/>
          <c:y val="0.17424219110632405"/>
          <c:w val="0.88631960784875674"/>
          <c:h val="0.79190644714571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EEFF!$X$47</c:f>
              <c:strCache>
                <c:ptCount val="1"/>
                <c:pt idx="0">
                  <c:v>V.2020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EEFF!$W$48:$W$50</c:f>
              <c:strCache>
                <c:ptCount val="3"/>
                <c:pt idx="0">
                  <c:v>CUENTAS POR PAGAR</c:v>
                </c:pt>
                <c:pt idx="1">
                  <c:v>BENEFICIOS A EMPLEADOS</c:v>
                </c:pt>
                <c:pt idx="2">
                  <c:v>PASIVOS ESTIMADOS</c:v>
                </c:pt>
              </c:strCache>
            </c:strRef>
          </c:cat>
          <c:val>
            <c:numRef>
              <c:f>EEFF!$X$48:$X$50</c:f>
              <c:numCache>
                <c:formatCode>#,##0</c:formatCode>
                <c:ptCount val="3"/>
                <c:pt idx="0">
                  <c:v>125762664.5</c:v>
                </c:pt>
                <c:pt idx="1">
                  <c:v>152500946</c:v>
                </c:pt>
                <c:pt idx="2">
                  <c:v>50000000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D9-4B48-A0FD-CB61B869C3A9}"/>
            </c:ext>
          </c:extLst>
        </c:ser>
        <c:ser>
          <c:idx val="1"/>
          <c:order val="1"/>
          <c:tx>
            <c:strRef>
              <c:f>EEFF!$Y$47</c:f>
              <c:strCache>
                <c:ptCount val="1"/>
                <c:pt idx="0">
                  <c:v>V.2019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EEFF!$W$48:$W$50</c:f>
              <c:strCache>
                <c:ptCount val="3"/>
                <c:pt idx="0">
                  <c:v>CUENTAS POR PAGAR</c:v>
                </c:pt>
                <c:pt idx="1">
                  <c:v>BENEFICIOS A EMPLEADOS</c:v>
                </c:pt>
                <c:pt idx="2">
                  <c:v>PASIVOS ESTIMADOS</c:v>
                </c:pt>
              </c:strCache>
            </c:strRef>
          </c:cat>
          <c:val>
            <c:numRef>
              <c:f>EEFF!$Y$48:$Y$50</c:f>
              <c:numCache>
                <c:formatCode>#,##0</c:formatCode>
                <c:ptCount val="3"/>
                <c:pt idx="0">
                  <c:v>55758505</c:v>
                </c:pt>
                <c:pt idx="1">
                  <c:v>116071841</c:v>
                </c:pt>
                <c:pt idx="2">
                  <c:v>50000000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D9-4B48-A0FD-CB61B869C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579768"/>
        <c:axId val="217580160"/>
      </c:barChart>
      <c:catAx>
        <c:axId val="217579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7580160"/>
        <c:crosses val="autoZero"/>
        <c:auto val="1"/>
        <c:lblAlgn val="ctr"/>
        <c:lblOffset val="100"/>
        <c:noMultiLvlLbl val="0"/>
      </c:catAx>
      <c:valAx>
        <c:axId val="21758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7579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968628282695113"/>
          <c:y val="0.17051805668467468"/>
          <c:w val="0.250546697887439"/>
          <c:h val="9.64504533102003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Hoja1!$A$4</c:f>
              <c:strCache>
                <c:ptCount val="1"/>
                <c:pt idx="0">
                  <c:v>Proporción de reingresos a hospitalización antes de 15 días por la misma causa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E298E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AF64-4116-98E4-D77950EB8D36}"/>
              </c:ext>
            </c:extLst>
          </c:dPt>
          <c:dPt>
            <c:idx val="1"/>
            <c:invertIfNegative val="0"/>
            <c:bubble3D val="0"/>
            <c:spPr>
              <a:solidFill>
                <a:srgbClr val="E298E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AF64-4116-98E4-D77950EB8D36}"/>
              </c:ext>
            </c:extLst>
          </c:dPt>
          <c:dLbls>
            <c:dLbl>
              <c:idx val="2"/>
              <c:layout>
                <c:manualLayout>
                  <c:x val="1.4160706033847573E-2"/>
                  <c:y val="-0.102564102564102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64-4116-98E4-D77950EB8D36}"/>
                </c:ext>
              </c:extLst>
            </c:dLbl>
            <c:dLbl>
              <c:idx val="3"/>
              <c:layout>
                <c:manualLayout>
                  <c:x val="6.195308889808248E-3"/>
                  <c:y val="-8.9743589743589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64-4116-98E4-D77950EB8D36}"/>
                </c:ext>
              </c:extLst>
            </c:dLbl>
            <c:dLbl>
              <c:idx val="5"/>
              <c:layout>
                <c:manualLayout>
                  <c:x val="1.5930794288078517E-2"/>
                  <c:y val="-8.5470085470085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F64-4116-98E4-D77950EB8D36}"/>
                </c:ext>
              </c:extLst>
            </c:dLbl>
            <c:dLbl>
              <c:idx val="6"/>
              <c:layout>
                <c:manualLayout>
                  <c:x val="1.0620529525385679E-2"/>
                  <c:y val="-8.11965811965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717818314657163E-2"/>
                      <c:h val="0.124027861901877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F64-4116-98E4-D77950EB8D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Hoja1!$B$1:$N$1</c:f>
              <c:strCache>
                <c:ptCount val="6"/>
                <c:pt idx="0">
                  <c:v>I SEM 2019</c:v>
                </c:pt>
                <c:pt idx="1">
                  <c:v>II SEM 2019</c:v>
                </c:pt>
                <c:pt idx="2">
                  <c:v>I TRI 2020</c:v>
                </c:pt>
                <c:pt idx="3">
                  <c:v>II TRI 2020</c:v>
                </c:pt>
                <c:pt idx="4">
                  <c:v>III TRI 2020</c:v>
                </c:pt>
                <c:pt idx="5">
                  <c:v>IV TRI 2020</c:v>
                </c:pt>
              </c:strCache>
            </c:strRef>
          </c:cat>
          <c:val>
            <c:numRef>
              <c:f>Hoja1!$B$4:$N$4</c:f>
              <c:numCache>
                <c:formatCode>0.0%</c:formatCode>
                <c:ptCount val="6"/>
                <c:pt idx="0">
                  <c:v>1.5873015873015872E-2</c:v>
                </c:pt>
                <c:pt idx="1">
                  <c:v>1.282051282051282E-2</c:v>
                </c:pt>
                <c:pt idx="2">
                  <c:v>0</c:v>
                </c:pt>
                <c:pt idx="3">
                  <c:v>0</c:v>
                </c:pt>
                <c:pt idx="4">
                  <c:v>2.3255813953488372E-2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64-4116-98E4-D77950EB8D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31262040"/>
        <c:axId val="531262696"/>
        <c:axId val="0"/>
      </c:bar3DChart>
      <c:catAx>
        <c:axId val="53126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696"/>
        <c:crosses val="autoZero"/>
        <c:auto val="1"/>
        <c:lblAlgn val="ctr"/>
        <c:lblOffset val="100"/>
        <c:noMultiLvlLbl val="0"/>
      </c:catAx>
      <c:valAx>
        <c:axId val="53126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5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Hoja1!$A$5</c:f>
              <c:strCache>
                <c:ptCount val="1"/>
                <c:pt idx="0">
                  <c:v>Oportunidad en la asignación de citas de medicina general de primera vez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46B6-46F3-9A16-F3D6DA8D5CE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46B6-46F3-9A16-F3D6DA8D5CE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46B6-46F3-9A16-F3D6DA8D5CE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46B6-46F3-9A16-F3D6DA8D5CE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9-46B6-46F3-9A16-F3D6DA8D5CE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B-46B6-46F3-9A16-F3D6DA8D5CE6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D-46B6-46F3-9A16-F3D6DA8D5C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Hoja1!$B$1:$N$1</c:f>
              <c:strCache>
                <c:ptCount val="6"/>
                <c:pt idx="0">
                  <c:v>I SEM 2019</c:v>
                </c:pt>
                <c:pt idx="1">
                  <c:v>II SEM 2019</c:v>
                </c:pt>
                <c:pt idx="2">
                  <c:v>I TRI 2020</c:v>
                </c:pt>
                <c:pt idx="3">
                  <c:v>II TRI 2020</c:v>
                </c:pt>
                <c:pt idx="4">
                  <c:v>III TRI 2020</c:v>
                </c:pt>
                <c:pt idx="5">
                  <c:v>IV TRI 2020</c:v>
                </c:pt>
              </c:strCache>
            </c:strRef>
          </c:cat>
          <c:val>
            <c:numRef>
              <c:f>Hoja1!$B$5:$N$5</c:f>
              <c:numCache>
                <c:formatCode>0.00</c:formatCode>
                <c:ptCount val="6"/>
                <c:pt idx="0">
                  <c:v>2.504461221688401</c:v>
                </c:pt>
                <c:pt idx="1">
                  <c:v>2.1615074024226111</c:v>
                </c:pt>
                <c:pt idx="2">
                  <c:v>2.9178885630498534</c:v>
                </c:pt>
                <c:pt idx="3">
                  <c:v>1.4751773049645389</c:v>
                </c:pt>
                <c:pt idx="4">
                  <c:v>2.6174496644295302</c:v>
                </c:pt>
                <c:pt idx="5">
                  <c:v>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6B6-46F3-9A16-F3D6DA8D5C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31262040"/>
        <c:axId val="531262696"/>
        <c:axId val="0"/>
      </c:bar3DChart>
      <c:catAx>
        <c:axId val="53126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696"/>
        <c:crosses val="autoZero"/>
        <c:auto val="1"/>
        <c:lblAlgn val="ctr"/>
        <c:lblOffset val="100"/>
        <c:noMultiLvlLbl val="0"/>
      </c:catAx>
      <c:valAx>
        <c:axId val="53126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500"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Hoja1!$A$7</c:f>
              <c:strCache>
                <c:ptCount val="1"/>
                <c:pt idx="0">
                  <c:v>Oportunidad en la atención de urgencias triage 2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FF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2-34AB-45AE-BC48-94EB9992B7F4}"/>
              </c:ext>
            </c:extLst>
          </c:dPt>
          <c:dPt>
            <c:idx val="1"/>
            <c:invertIfNegative val="0"/>
            <c:bubble3D val="0"/>
            <c:spPr>
              <a:solidFill>
                <a:srgbClr val="00FF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34AB-45AE-BC48-94EB9992B7F4}"/>
              </c:ext>
            </c:extLst>
          </c:dPt>
          <c:dPt>
            <c:idx val="2"/>
            <c:invertIfNegative val="0"/>
            <c:bubble3D val="0"/>
            <c:spPr>
              <a:solidFill>
                <a:srgbClr val="9A9AB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4-34AB-45AE-BC48-94EB9992B7F4}"/>
              </c:ext>
            </c:extLst>
          </c:dPt>
          <c:dPt>
            <c:idx val="3"/>
            <c:invertIfNegative val="0"/>
            <c:bubble3D val="0"/>
            <c:spPr>
              <a:solidFill>
                <a:srgbClr val="9A9AB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34AB-45AE-BC48-94EB9992B7F4}"/>
              </c:ext>
            </c:extLst>
          </c:dPt>
          <c:dPt>
            <c:idx val="4"/>
            <c:invertIfNegative val="0"/>
            <c:bubble3D val="0"/>
            <c:spPr>
              <a:solidFill>
                <a:srgbClr val="9A9AB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6-34AB-45AE-BC48-94EB9992B7F4}"/>
              </c:ext>
            </c:extLst>
          </c:dPt>
          <c:dPt>
            <c:idx val="5"/>
            <c:invertIfNegative val="0"/>
            <c:bubble3D val="0"/>
            <c:spPr>
              <a:solidFill>
                <a:srgbClr val="9A9AB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34AB-45AE-BC48-94EB9992B7F4}"/>
              </c:ext>
            </c:extLst>
          </c:dPt>
          <c:dPt>
            <c:idx val="6"/>
            <c:invertIfNegative val="0"/>
            <c:bubble3D val="0"/>
            <c:spPr>
              <a:solidFill>
                <a:srgbClr val="9A9AB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8-34AB-45AE-BC48-94EB9992B7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Hoja1!$B$1:$N$1</c:f>
              <c:strCache>
                <c:ptCount val="6"/>
                <c:pt idx="0">
                  <c:v>I SEM 2019</c:v>
                </c:pt>
                <c:pt idx="1">
                  <c:v>II SEM 2019</c:v>
                </c:pt>
                <c:pt idx="2">
                  <c:v>I TRI 2020</c:v>
                </c:pt>
                <c:pt idx="3">
                  <c:v>II TRI 2020</c:v>
                </c:pt>
                <c:pt idx="4">
                  <c:v>III TRI 2020</c:v>
                </c:pt>
                <c:pt idx="5">
                  <c:v>IV TRI 2020</c:v>
                </c:pt>
              </c:strCache>
            </c:strRef>
          </c:cat>
          <c:val>
            <c:numRef>
              <c:f>Hoja1!$B$7:$N$7</c:f>
              <c:numCache>
                <c:formatCode>0.00</c:formatCode>
                <c:ptCount val="6"/>
                <c:pt idx="0">
                  <c:v>27.555555555555557</c:v>
                </c:pt>
                <c:pt idx="1">
                  <c:v>21.5487012987013</c:v>
                </c:pt>
                <c:pt idx="2">
                  <c:v>17.046391752577321</c:v>
                </c:pt>
                <c:pt idx="3">
                  <c:v>14.325396825396826</c:v>
                </c:pt>
                <c:pt idx="4">
                  <c:v>11.865079365079366</c:v>
                </c:pt>
                <c:pt idx="5">
                  <c:v>13.26923076923077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B-45AE-BC48-94EB9992B7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31262040"/>
        <c:axId val="531262696"/>
        <c:axId val="0"/>
      </c:bar3DChart>
      <c:catAx>
        <c:axId val="53126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696"/>
        <c:crosses val="autoZero"/>
        <c:auto val="1"/>
        <c:lblAlgn val="ctr"/>
        <c:lblOffset val="100"/>
        <c:noMultiLvlLbl val="0"/>
      </c:catAx>
      <c:valAx>
        <c:axId val="53126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500"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Hoja1!$A$6</c:f>
              <c:strCache>
                <c:ptCount val="1"/>
                <c:pt idx="0">
                  <c:v>Oportunidad en la asignación de citas odontológicas de primera vez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C53B-48C2-955F-4D0EF68EFC2D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C53B-48C2-955F-4D0EF68EFC2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6-C53B-48C2-955F-4D0EF68EFC2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C53B-48C2-955F-4D0EF68EFC2D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8-C53B-48C2-955F-4D0EF68EFC2D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9-C53B-48C2-955F-4D0EF68EFC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Hoja1!$B$1:$N$1</c:f>
              <c:strCache>
                <c:ptCount val="6"/>
                <c:pt idx="0">
                  <c:v>I SEM 2019</c:v>
                </c:pt>
                <c:pt idx="1">
                  <c:v>II SEM 2019</c:v>
                </c:pt>
                <c:pt idx="2">
                  <c:v>I TRI 2020</c:v>
                </c:pt>
                <c:pt idx="3">
                  <c:v>II TRI 2020</c:v>
                </c:pt>
                <c:pt idx="4">
                  <c:v>III TRI 2020</c:v>
                </c:pt>
                <c:pt idx="5">
                  <c:v>IV TRI 2020</c:v>
                </c:pt>
              </c:strCache>
            </c:strRef>
          </c:cat>
          <c:val>
            <c:numRef>
              <c:f>Hoja1!$B$6:$N$6</c:f>
              <c:numCache>
                <c:formatCode>0.00</c:formatCode>
                <c:ptCount val="6"/>
                <c:pt idx="0">
                  <c:v>1.0951821386603995</c:v>
                </c:pt>
                <c:pt idx="1">
                  <c:v>1.4524089306698003</c:v>
                </c:pt>
                <c:pt idx="2">
                  <c:v>1.0807017543859649</c:v>
                </c:pt>
                <c:pt idx="3">
                  <c:v>1.05</c:v>
                </c:pt>
                <c:pt idx="4">
                  <c:v>1.8679245283018868</c:v>
                </c:pt>
                <c:pt idx="5">
                  <c:v>2.154471544715447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3B-48C2-955F-4D0EF68EFC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31262040"/>
        <c:axId val="531262696"/>
        <c:axId val="0"/>
      </c:bar3DChart>
      <c:catAx>
        <c:axId val="53126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696"/>
        <c:crosses val="autoZero"/>
        <c:auto val="1"/>
        <c:lblAlgn val="ctr"/>
        <c:lblOffset val="100"/>
        <c:noMultiLvlLbl val="0"/>
      </c:catAx>
      <c:valAx>
        <c:axId val="53126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Hoja1!$A$8</c:f>
              <c:strCache>
                <c:ptCount val="1"/>
                <c:pt idx="0">
                  <c:v>Satisfacción global del usuario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B9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43FE-46EF-8C25-612BE44E4FEE}"/>
              </c:ext>
            </c:extLst>
          </c:dPt>
          <c:dPt>
            <c:idx val="1"/>
            <c:invertIfNegative val="0"/>
            <c:bubble3D val="0"/>
            <c:spPr>
              <a:solidFill>
                <a:srgbClr val="FFB9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2-43FE-46EF-8C25-612BE44E4FEE}"/>
              </c:ext>
            </c:extLst>
          </c:dPt>
          <c:dPt>
            <c:idx val="2"/>
            <c:invertIfNegative val="0"/>
            <c:bubble3D val="0"/>
            <c:spPr>
              <a:solidFill>
                <a:srgbClr val="93FFE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4-43FE-46EF-8C25-612BE44E4FEE}"/>
              </c:ext>
            </c:extLst>
          </c:dPt>
          <c:dPt>
            <c:idx val="3"/>
            <c:invertIfNegative val="0"/>
            <c:bubble3D val="0"/>
            <c:spPr>
              <a:solidFill>
                <a:srgbClr val="93FFE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43FE-46EF-8C25-612BE44E4FEE}"/>
              </c:ext>
            </c:extLst>
          </c:dPt>
          <c:dPt>
            <c:idx val="4"/>
            <c:invertIfNegative val="0"/>
            <c:bubble3D val="0"/>
            <c:spPr>
              <a:solidFill>
                <a:srgbClr val="93FFE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6-43FE-46EF-8C25-612BE44E4FEE}"/>
              </c:ext>
            </c:extLst>
          </c:dPt>
          <c:dPt>
            <c:idx val="5"/>
            <c:invertIfNegative val="0"/>
            <c:bubble3D val="0"/>
            <c:spPr>
              <a:solidFill>
                <a:srgbClr val="93FFE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43FE-46EF-8C25-612BE44E4F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Hoja1!$B$1:$N$1</c:f>
              <c:strCache>
                <c:ptCount val="6"/>
                <c:pt idx="0">
                  <c:v>I SEM 2019</c:v>
                </c:pt>
                <c:pt idx="1">
                  <c:v>II SEM 2019</c:v>
                </c:pt>
                <c:pt idx="2">
                  <c:v>I TRI 2020</c:v>
                </c:pt>
                <c:pt idx="3">
                  <c:v>II TRI 2020</c:v>
                </c:pt>
                <c:pt idx="4">
                  <c:v>III TRI 2020</c:v>
                </c:pt>
                <c:pt idx="5">
                  <c:v>IV TRI 2020</c:v>
                </c:pt>
              </c:strCache>
            </c:strRef>
          </c:cat>
          <c:val>
            <c:numRef>
              <c:f>Hoja1!$B$8:$N$8</c:f>
              <c:numCache>
                <c:formatCode>0.0%</c:formatCode>
                <c:ptCount val="6"/>
                <c:pt idx="0">
                  <c:v>0.96084337349397586</c:v>
                </c:pt>
                <c:pt idx="1">
                  <c:v>0.97250000000000003</c:v>
                </c:pt>
                <c:pt idx="2">
                  <c:v>0.9555555555555556</c:v>
                </c:pt>
                <c:pt idx="3">
                  <c:v>0.989247311827957</c:v>
                </c:pt>
                <c:pt idx="4">
                  <c:v>0.99029126213592233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E-46EF-8C25-612BE44E4F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31262040"/>
        <c:axId val="531262696"/>
        <c:axId val="0"/>
      </c:bar3DChart>
      <c:catAx>
        <c:axId val="53126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696"/>
        <c:crosses val="autoZero"/>
        <c:auto val="1"/>
        <c:lblAlgn val="ctr"/>
        <c:lblOffset val="100"/>
        <c:noMultiLvlLbl val="0"/>
      </c:catAx>
      <c:valAx>
        <c:axId val="53126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126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300"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'[PRODUCCION  2193 GRAFICAS AÑO.xls]GRAFICAS'!$A$7</c:f>
              <c:strCache>
                <c:ptCount val="1"/>
                <c:pt idx="0">
                  <c:v>Vacunación </c:v>
                </c:pt>
              </c:strCache>
            </c:strRef>
          </c:tx>
          <c:cat>
            <c:strRef>
              <c:f>'[PRODUCCION  2193 GRAFICAS AÑO.xls]GRAFICAS'!$B$6:$F$6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'[PRODUCCION  2193 GRAFICAS AÑO.xls]GRAFICAS'!$B$7:$F$7</c:f>
              <c:numCache>
                <c:formatCode>0</c:formatCode>
                <c:ptCount val="2"/>
                <c:pt idx="0">
                  <c:v>5184</c:v>
                </c:pt>
                <c:pt idx="1">
                  <c:v>5128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96-4F77-9036-754333496B2C}"/>
            </c:ext>
          </c:extLst>
        </c:ser>
        <c:ser>
          <c:idx val="1"/>
          <c:order val="1"/>
          <c:tx>
            <c:strRef>
              <c:f>'[PRODUCCION  2193 GRAFICAS AÑO.xls]GRAFICAS'!$A$8</c:f>
              <c:strCache>
                <c:ptCount val="1"/>
                <c:pt idx="0">
                  <c:v>Controles de enfermería  </c:v>
                </c:pt>
              </c:strCache>
            </c:strRef>
          </c:tx>
          <c:cat>
            <c:strRef>
              <c:f>'[PRODUCCION  2193 GRAFICAS AÑO.xls]GRAFICAS'!$B$6:$F$6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'[PRODUCCION  2193 GRAFICAS AÑO.xls]GRAFICAS'!$B$8:$F$8</c:f>
              <c:numCache>
                <c:formatCode>General</c:formatCode>
                <c:ptCount val="2"/>
                <c:pt idx="0">
                  <c:v>2804</c:v>
                </c:pt>
                <c:pt idx="1">
                  <c:v>1379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96-4F77-9036-754333496B2C}"/>
            </c:ext>
          </c:extLst>
        </c:ser>
        <c:ser>
          <c:idx val="2"/>
          <c:order val="2"/>
          <c:tx>
            <c:strRef>
              <c:f>'[PRODUCCION  2193 GRAFICAS AÑO.xls]GRAFICAS'!$A$9</c:f>
              <c:strCache>
                <c:ptCount val="1"/>
                <c:pt idx="0">
                  <c:v>Citologías </c:v>
                </c:pt>
              </c:strCache>
            </c:strRef>
          </c:tx>
          <c:cat>
            <c:strRef>
              <c:f>'[PRODUCCION  2193 GRAFICAS AÑO.xls]GRAFICAS'!$B$6:$F$6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'[PRODUCCION  2193 GRAFICAS AÑO.xls]GRAFICAS'!$B$9:$F$9</c:f>
              <c:numCache>
                <c:formatCode>0</c:formatCode>
                <c:ptCount val="2"/>
                <c:pt idx="0">
                  <c:v>415</c:v>
                </c:pt>
                <c:pt idx="1">
                  <c:v>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96-4F77-9036-754333496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1047359"/>
        <c:axId val="1"/>
      </c:lineChart>
      <c:catAx>
        <c:axId val="10010473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CO"/>
          </a:p>
        </c:txPr>
        <c:crossAx val="1001047359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'[PRODUCCION  2193 GRAFICAS AÑO.xls]GRAFICAS'!$A$10</c:f>
              <c:strCache>
                <c:ptCount val="1"/>
                <c:pt idx="0">
                  <c:v>Consultas Médicas</c:v>
                </c:pt>
              </c:strCache>
            </c:strRef>
          </c:tx>
          <c:cat>
            <c:strRef>
              <c:f>'[PRODUCCION  2193 GRAFICAS AÑO.xls]GRAFICAS'!$B$6:$F$6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'[PRODUCCION  2193 GRAFICAS AÑO.xls]GRAFICAS'!$B$10:$F$10</c:f>
              <c:numCache>
                <c:formatCode>0</c:formatCode>
                <c:ptCount val="2"/>
                <c:pt idx="0">
                  <c:v>13285</c:v>
                </c:pt>
                <c:pt idx="1">
                  <c:v>10826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52-41E5-8B38-1332713C3850}"/>
            </c:ext>
          </c:extLst>
        </c:ser>
        <c:ser>
          <c:idx val="1"/>
          <c:order val="1"/>
          <c:tx>
            <c:strRef>
              <c:f>'[PRODUCCION  2193 GRAFICAS AÑO.xls]GRAFICAS'!$A$11</c:f>
              <c:strCache>
                <c:ptCount val="1"/>
                <c:pt idx="0">
                  <c:v>Urgencias Médicas</c:v>
                </c:pt>
              </c:strCache>
            </c:strRef>
          </c:tx>
          <c:cat>
            <c:strRef>
              <c:f>'[PRODUCCION  2193 GRAFICAS AÑO.xls]GRAFICAS'!$B$6:$F$6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'[PRODUCCION  2193 GRAFICAS AÑO.xls]GRAFICAS'!$B$11:$F$11</c:f>
              <c:numCache>
                <c:formatCode>0</c:formatCode>
                <c:ptCount val="2"/>
                <c:pt idx="0">
                  <c:v>1912</c:v>
                </c:pt>
                <c:pt idx="1">
                  <c:v>1643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52-41E5-8B38-1332713C3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1046111"/>
        <c:axId val="1"/>
      </c:lineChart>
      <c:catAx>
        <c:axId val="10010461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CO"/>
          </a:p>
        </c:txPr>
        <c:crossAx val="1001046111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893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541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296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956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725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958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843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044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13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615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45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998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86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093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440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544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381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898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14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41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641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78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583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891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60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4279404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12 Imagen">
            <a:extLst>
              <a:ext uri="{FF2B5EF4-FFF2-40B4-BE49-F238E27FC236}">
                <a16:creationId xmlns:a16="http://schemas.microsoft.com/office/drawing/2014/main" id="{36C6A6E0-3539-4958-A859-B358AA43E23A}"/>
              </a:ext>
            </a:extLst>
          </p:cNvPr>
          <p:cNvPicPr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717550" y="9032094"/>
            <a:ext cx="3054350" cy="1349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407196"/>
            <a:ext cx="4462687" cy="46805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2407196"/>
            <a:ext cx="856895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2407196"/>
            <a:ext cx="5254774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Full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1"/>
            <a:ext cx="18286413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1"/>
            <a:ext cx="18286413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7" name="正方形/長方形 3"/>
          <p:cNvSpPr/>
          <p:nvPr userDrawn="1"/>
        </p:nvSpPr>
        <p:spPr>
          <a:xfrm rot="10800000">
            <a:off x="14509396" y="-14517"/>
            <a:ext cx="6109984" cy="1030151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/>
          </a:p>
        </p:txBody>
      </p:sp>
      <p:sp>
        <p:nvSpPr>
          <p:cNvPr id="16" name="正方形/長方形 3"/>
          <p:cNvSpPr/>
          <p:nvPr userDrawn="1"/>
        </p:nvSpPr>
        <p:spPr>
          <a:xfrm>
            <a:off x="-1988283" y="0"/>
            <a:ext cx="9760009" cy="10316033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1059543 w 6560457"/>
              <a:gd name="connsiteY0" fmla="*/ 0 h 10314442"/>
              <a:gd name="connsiteX1" fmla="*/ 4746171 w 6560457"/>
              <a:gd name="connsiteY1" fmla="*/ 0 h 10314442"/>
              <a:gd name="connsiteX2" fmla="*/ 6560457 w 6560457"/>
              <a:gd name="connsiteY2" fmla="*/ 10314442 h 10314442"/>
              <a:gd name="connsiteX3" fmla="*/ 0 w 6560457"/>
              <a:gd name="connsiteY3" fmla="*/ 10299927 h 10314442"/>
              <a:gd name="connsiteX4" fmla="*/ 1059543 w 6560457"/>
              <a:gd name="connsiteY4" fmla="*/ 0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0457" h="10314442">
                <a:moveTo>
                  <a:pt x="1059543" y="0"/>
                </a:moveTo>
                <a:lnTo>
                  <a:pt x="4746171" y="0"/>
                </a:lnTo>
                <a:lnTo>
                  <a:pt x="6560457" y="10314442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771309" y="0"/>
            <a:ext cx="9810806" cy="10316033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9811657"/>
              <a:gd name="connsiteY0" fmla="*/ 14515 h 10314442"/>
              <a:gd name="connsiteX1" fmla="*/ 9811657 w 9811657"/>
              <a:gd name="connsiteY1" fmla="*/ 0 h 10314442"/>
              <a:gd name="connsiteX2" fmla="*/ 6110514 w 9811657"/>
              <a:gd name="connsiteY2" fmla="*/ 10314442 h 10314442"/>
              <a:gd name="connsiteX3" fmla="*/ 0 w 9811657"/>
              <a:gd name="connsiteY3" fmla="*/ 10314442 h 10314442"/>
              <a:gd name="connsiteX4" fmla="*/ 1059543 w 9811657"/>
              <a:gd name="connsiteY4" fmla="*/ 14515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1657" h="10314442">
                <a:moveTo>
                  <a:pt x="1059543" y="14515"/>
                </a:moveTo>
                <a:lnTo>
                  <a:pt x="9811657" y="0"/>
                </a:lnTo>
                <a:lnTo>
                  <a:pt x="6110514" y="10314442"/>
                </a:lnTo>
                <a:lnTo>
                  <a:pt x="0" y="10314442"/>
                </a:lnTo>
                <a:lnTo>
                  <a:pt x="1059543" y="145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/>
          </a:p>
        </p:txBody>
      </p:sp>
      <p:sp>
        <p:nvSpPr>
          <p:cNvPr id="13" name="正方形/長方形 3"/>
          <p:cNvSpPr/>
          <p:nvPr userDrawn="1"/>
        </p:nvSpPr>
        <p:spPr>
          <a:xfrm rot="10800000">
            <a:off x="4749388" y="1"/>
            <a:ext cx="6109984" cy="1030151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/>
          </a:p>
        </p:txBody>
      </p:sp>
      <p:sp>
        <p:nvSpPr>
          <p:cNvPr id="14" name="正方形/長方形 3"/>
          <p:cNvSpPr/>
          <p:nvPr userDrawn="1"/>
        </p:nvSpPr>
        <p:spPr>
          <a:xfrm rot="10800000">
            <a:off x="8930951" y="-43550"/>
            <a:ext cx="9506032" cy="10330550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0 w 9506857"/>
              <a:gd name="connsiteY0" fmla="*/ 0 h 10328956"/>
              <a:gd name="connsiteX1" fmla="*/ 3686628 w 9506857"/>
              <a:gd name="connsiteY1" fmla="*/ 0 h 10328956"/>
              <a:gd name="connsiteX2" fmla="*/ 9506857 w 9506857"/>
              <a:gd name="connsiteY2" fmla="*/ 10328956 h 10328956"/>
              <a:gd name="connsiteX3" fmla="*/ 4601028 w 9506857"/>
              <a:gd name="connsiteY3" fmla="*/ 10314441 h 10328956"/>
              <a:gd name="connsiteX4" fmla="*/ 0 w 9506857"/>
              <a:gd name="connsiteY4" fmla="*/ 0 h 103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857" h="10328956">
                <a:moveTo>
                  <a:pt x="0" y="0"/>
                </a:moveTo>
                <a:lnTo>
                  <a:pt x="3686628" y="0"/>
                </a:lnTo>
                <a:lnTo>
                  <a:pt x="9506857" y="10328956"/>
                </a:lnTo>
                <a:lnTo>
                  <a:pt x="4601028" y="10314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/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3955359" y="-4045846"/>
            <a:ext cx="10415612" cy="1843698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3977931" y="-3985191"/>
            <a:ext cx="10330552" cy="1828641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26" name="直角三角形 25"/>
          <p:cNvSpPr/>
          <p:nvPr userDrawn="1"/>
        </p:nvSpPr>
        <p:spPr>
          <a:xfrm rot="5400000">
            <a:off x="3967541" y="-4048184"/>
            <a:ext cx="10393064" cy="18397069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27" name="直角三角形 26"/>
          <p:cNvSpPr/>
          <p:nvPr userDrawn="1"/>
        </p:nvSpPr>
        <p:spPr>
          <a:xfrm rot="16200000">
            <a:off x="3977931" y="-3999706"/>
            <a:ext cx="10330552" cy="1828641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28" name="直角三角形 27"/>
          <p:cNvSpPr/>
          <p:nvPr userDrawn="1"/>
        </p:nvSpPr>
        <p:spPr>
          <a:xfrm rot="5400000">
            <a:off x="3885947" y="-4032675"/>
            <a:ext cx="10432010" cy="18466009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29" name="直角三角形 28"/>
          <p:cNvSpPr/>
          <p:nvPr userDrawn="1"/>
        </p:nvSpPr>
        <p:spPr>
          <a:xfrm rot="16200000">
            <a:off x="3977931" y="-3999706"/>
            <a:ext cx="10330552" cy="18286414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0" y="1"/>
            <a:ext cx="18286413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31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48" y="3650906"/>
            <a:ext cx="17334518" cy="1280238"/>
          </a:xfrm>
        </p:spPr>
        <p:txBody>
          <a:bodyPr anchor="b">
            <a:normAutofit/>
          </a:bodyPr>
          <a:lstStyle>
            <a:lvl1pPr>
              <a:defRPr sz="5999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70595" y="5075058"/>
            <a:ext cx="648016" cy="720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818611" y="5075058"/>
            <a:ext cx="648016" cy="72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467802" y="5075058"/>
            <a:ext cx="648016" cy="720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123" y="5347525"/>
            <a:ext cx="11886168" cy="74714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123" y="8281678"/>
            <a:ext cx="11886168" cy="165525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85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2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accel="10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accel="10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xit" presetSubtype="9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6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5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1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1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6" grpId="0" animBg="1"/>
      <p:bldP spid="16" grpId="1" animBg="1"/>
      <p:bldP spid="16" grpId="2" animBg="1"/>
      <p:bldP spid="4" grpId="0" animBg="1"/>
      <p:bldP spid="4" grpId="1" animBg="1"/>
      <p:bldP spid="4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5" grpId="0" animBg="1"/>
      <p:bldP spid="19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4279404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12 Imagen">
            <a:extLst>
              <a:ext uri="{FF2B5EF4-FFF2-40B4-BE49-F238E27FC236}">
                <a16:creationId xmlns:a16="http://schemas.microsoft.com/office/drawing/2014/main" id="{36C6A6E0-3539-4958-A859-B358AA43E23A}"/>
              </a:ext>
            </a:extLst>
          </p:cNvPr>
          <p:cNvPicPr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717550" y="9032094"/>
            <a:ext cx="3054350" cy="1349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4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830860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830859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830857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729260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729259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729257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7800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7800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7800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280927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129723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3626742"/>
            <a:ext cx="8766629" cy="37537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2696964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632513"/>
            <a:ext cx="8766629" cy="37537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7216846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3293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97920" y="6482962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362903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52788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0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6779524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1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1165671" y="351033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282259" y="362691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74580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322782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846" y="7178630"/>
            <a:ext cx="566336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99793" y="7802411"/>
            <a:ext cx="5147474" cy="573935"/>
          </a:xfrm>
        </p:spPr>
        <p:txBody>
          <a:bodyPr anchor="t">
            <a:noAutofit/>
          </a:bodyPr>
          <a:lstStyle>
            <a:lvl1pPr algn="ctr">
              <a:defRPr sz="20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185744" y="2506652"/>
            <a:ext cx="56279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12228" y="3386005"/>
            <a:ext cx="5586604" cy="217451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484144" y="5891725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6484143" y="6959697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6484144" y="8027670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85438" y="5818382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185438" y="6886354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185438" y="7954327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1978303" y="2503262"/>
            <a:ext cx="50614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1968545" y="3606078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11968545" y="4912576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1968545" y="6219074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1968545" y="7525572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6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573641" y="5297107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656175" y="4534744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4304" y="3852575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4304" y="2428968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825598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73727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3727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10998" y="4512972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59127" y="3830803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959127" y="2407196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4215755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63884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63884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0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588794" y="5409182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922288"/>
            <a:ext cx="6273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88522" y="4473913"/>
            <a:ext cx="190693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1014991" y="3416303"/>
            <a:ext cx="25400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908574" y="5735600"/>
            <a:ext cx="419097" cy="419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1327671" y="5922288"/>
            <a:ext cx="254583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3836818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3436546" y="7365351"/>
            <a:ext cx="19069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4263015" y="8214680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 userDrawn="1"/>
        </p:nvSpPr>
        <p:spPr>
          <a:xfrm>
            <a:off x="4161415" y="5734608"/>
            <a:ext cx="419097" cy="419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4580512" y="5921298"/>
            <a:ext cx="25458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7089659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6689387" y="4478235"/>
            <a:ext cx="1906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7515856" y="3420625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7420581" y="5735600"/>
            <a:ext cx="419097" cy="4190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7839678" y="5922288"/>
            <a:ext cx="254583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10348825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9948553" y="7365351"/>
            <a:ext cx="19069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10775022" y="8214680"/>
            <a:ext cx="254000" cy="2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0673422" y="5734608"/>
            <a:ext cx="419097" cy="419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1092519" y="5921298"/>
            <a:ext cx="254583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13601666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13201394" y="4478235"/>
            <a:ext cx="190693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 userDrawn="1"/>
        </p:nvSpPr>
        <p:spPr>
          <a:xfrm>
            <a:off x="14027863" y="3420625"/>
            <a:ext cx="254000" cy="2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13928051" y="5735600"/>
            <a:ext cx="419097" cy="4190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27671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4401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1477604" y="39285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291646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814278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821008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7964211" y="392858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778253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24839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4331569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4474772" y="3928583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88814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580512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587242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4730445" y="729080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19087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1096241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1102971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11246174" y="729080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10034816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14347147" y="5922286"/>
            <a:ext cx="3939266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7"/>
          <p:cNvSpPr/>
          <p:nvPr userDrawn="1"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7"/>
          <p:cNvSpPr/>
          <p:nvPr userDrawn="1"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7"/>
          <p:cNvSpPr/>
          <p:nvPr userDrawn="1"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7"/>
          <p:cNvSpPr/>
          <p:nvPr userDrawn="1"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170289"/>
            <a:ext cx="16200313" cy="17559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67441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4490186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7305959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10121732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1293750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31396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59681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830737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401812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0972849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4543905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0350" y="6545040"/>
            <a:ext cx="3455988" cy="754062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31239" y="6545040"/>
            <a:ext cx="3455988" cy="754062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14543905" y="6545040"/>
            <a:ext cx="3455988" cy="754062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10973017" y="6545040"/>
            <a:ext cx="3455988" cy="754062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01960" y="6545040"/>
            <a:ext cx="3455988" cy="754062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7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2767236"/>
            <a:ext cx="71293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 userDrawn="1"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23427" y="2947255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 userDrawn="1"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222017" y="4579437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022217" y="6211618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24027" y="7843800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198990" y="2668427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599590" y="7570632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999190" y="4299864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845998" y="5932789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12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12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12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6"/>
          <p:cNvSpPr/>
          <p:nvPr userDrawn="1"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26"/>
          <p:cNvSpPr/>
          <p:nvPr userDrawn="1"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3723" y="6494220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655" y="7249864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682197" y="4668503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68129" y="5424147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564878" y="2829587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550810" y="3585231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2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6035724" y="31390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3387886" y="5081591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60509" y="5197631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577553" y="5328330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4000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3174175" y="2465056"/>
            <a:ext cx="9872900" cy="731199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6108020" y="7273006"/>
            <a:ext cx="410308" cy="4103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 userDrawn="1"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36424" y="7140146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53468" y="7270845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608347" y="32551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225391" y="3385817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11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3410902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3200754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4563382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926010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7288638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9873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43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265226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2442119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3804747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167375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6530003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876" y="7892631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2616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2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1246656" y="7912524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1246656" y="6547141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1246656" y="2450995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1246656" y="3816377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1246656" y="5181759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922703" y="2456986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922703" y="3822368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22703" y="5187750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22703" y="6553132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22703" y="7918515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1385199" y="258192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1385199" y="394730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1385199" y="804345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1385199" y="531268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1385199" y="667806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680652" y="2723411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80652" y="8184940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80652" y="4088792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680652" y="5454174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680652" y="6819556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8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4364182"/>
            <a:ext cx="18288000" cy="2604654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9774395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2619829" y="6763598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28986" y="749918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20329" y="825482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9317" y="416695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260660" y="285777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80871" y="6987783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72214" y="7743427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213061" y="371011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204404" y="240093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698970" y="644851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690313" y="720415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45015" y="3169429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136358" y="1860244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 userDrawn="1"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/>
          <p:cNvSpPr/>
          <p:nvPr userDrawn="1"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7162798" y="4274460"/>
            <a:ext cx="1748970" cy="17489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5413827" y="4274460"/>
            <a:ext cx="1748970" cy="174897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9251837" y="5325560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9251837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8140363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8118169" y="5347754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897908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897908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285334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7285334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711541" y="4310738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711541" y="4898573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982905" y="7837714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982905" y="8425549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83667" y="6163369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69257" y="6751204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010870" y="2599783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96460" y="3187618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76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0798684" y="3330403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0798684" y="4707315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798684" y="6071701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0798684" y="7436088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1572026" y="3048998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572026" y="444316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572026" y="581860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572026" y="71945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42306" y="3021842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42306" y="6316961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5846539" y="5172888"/>
            <a:ext cx="1163782" cy="11637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12127376" y="1885054"/>
            <a:ext cx="136800" cy="7739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9224992" y="3285719"/>
            <a:ext cx="136800" cy="1368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9524279" y="4989172"/>
            <a:ext cx="136800" cy="1368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9823564" y="6692618"/>
            <a:ext cx="136800" cy="1368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8325477" y="5686380"/>
            <a:ext cx="136800" cy="1368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8924620" y="4038599"/>
            <a:ext cx="136800" cy="1368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8626554" y="7334159"/>
            <a:ext cx="136800" cy="1368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999721" y="3077002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739647" y="382988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425873" y="478045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2961432" y="648390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151312" y="547766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321538" y="712544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58730" y="2647019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56423" y="3460670"/>
            <a:ext cx="3770131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294338" y="4352219"/>
            <a:ext cx="560275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292031" y="5165871"/>
            <a:ext cx="5618914" cy="916274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822748" y="6055668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20441" y="6869319"/>
            <a:ext cx="4173632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832866" y="3407702"/>
            <a:ext cx="3602008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822476" y="4175400"/>
            <a:ext cx="3612398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252364" y="5008647"/>
            <a:ext cx="5555810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236338" y="5776345"/>
            <a:ext cx="5571836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249294" y="6703262"/>
            <a:ext cx="3739229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0238508" y="7470960"/>
            <a:ext cx="3750015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3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106455" y="2570241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06455" y="3325885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106455" y="4845306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106455" y="5600950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3106455" y="7120372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3106455" y="7876016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7849" y="2573429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17346" y="3329073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37849" y="4848494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346" y="5604138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37849" y="7123560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17346" y="7879204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10116457" y="2590193"/>
            <a:ext cx="2832008" cy="588436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12317423" y="5048183"/>
            <a:ext cx="638443" cy="584694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5646057" y="7823200"/>
            <a:ext cx="2670629" cy="905959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5544457" y="5529943"/>
            <a:ext cx="1103086" cy="435428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5580743" y="3211286"/>
            <a:ext cx="1161143" cy="420914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11990522" y="7765143"/>
            <a:ext cx="957943" cy="190941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8823370" y="2961522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10896203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10896203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8823370" y="7787538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6772410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772410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714991" y="4659086"/>
            <a:ext cx="2851409" cy="2162627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6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9713304" y="5561922"/>
            <a:ext cx="1936884" cy="1936884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9713304" y="2822754"/>
            <a:ext cx="1936884" cy="193688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6805180" y="2822762"/>
            <a:ext cx="1936884" cy="1936884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6805179" y="5561931"/>
            <a:ext cx="1936884" cy="193688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33871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9973040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7233872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9973041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626300" y="2538669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625965" y="5277830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12114295" y="2538668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12113960" y="5277829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310" y="8292507"/>
            <a:ext cx="16200313" cy="10038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5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ドーナツ 8"/>
          <p:cNvSpPr/>
          <p:nvPr userDrawn="1"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702537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776995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987902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6062360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716588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791046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7001953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6076411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168139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ドーナツ 7"/>
          <p:cNvSpPr/>
          <p:nvPr userDrawn="1"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001701" y="7997587"/>
            <a:ext cx="8291216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9496" y="4912665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307106" y="3460117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358926" y="6152089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71559" y="3460117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635359" y="5538752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3750838" y="3278442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223173" y="6117263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8716" y="408288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15214" y="4727551"/>
            <a:ext cx="3398155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421752" y="309335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8171" y="3738021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133022" y="5044936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949441" y="5689600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2815771" y="5994292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38012" y="4177230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2938327" y="3542461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5170125" y="5506194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99594" y="7997587"/>
            <a:ext cx="14674119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281460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30307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10364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60535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11144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19991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34858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672973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166542" y="2185837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9 Imagen">
            <a:extLst>
              <a:ext uri="{FF2B5EF4-FFF2-40B4-BE49-F238E27FC236}">
                <a16:creationId xmlns:a16="http://schemas.microsoft.com/office/drawing/2014/main" id="{CAE5BFA0-4384-4461-8830-4A9A63FE8C8B}"/>
              </a:ext>
            </a:extLst>
          </p:cNvPr>
          <p:cNvPicPr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485699" y="9175886"/>
            <a:ext cx="2601667" cy="1123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2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146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Full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1"/>
            <a:ext cx="18286413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1"/>
            <a:ext cx="18286413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7" name="正方形/長方形 3"/>
          <p:cNvSpPr/>
          <p:nvPr userDrawn="1"/>
        </p:nvSpPr>
        <p:spPr>
          <a:xfrm rot="10800000">
            <a:off x="14509396" y="-14517"/>
            <a:ext cx="6109984" cy="1030151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/>
          </a:p>
        </p:txBody>
      </p:sp>
      <p:sp>
        <p:nvSpPr>
          <p:cNvPr id="16" name="正方形/長方形 3"/>
          <p:cNvSpPr/>
          <p:nvPr userDrawn="1"/>
        </p:nvSpPr>
        <p:spPr>
          <a:xfrm>
            <a:off x="-1988283" y="0"/>
            <a:ext cx="9760009" cy="10316033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1059543 w 6560457"/>
              <a:gd name="connsiteY0" fmla="*/ 0 h 10314442"/>
              <a:gd name="connsiteX1" fmla="*/ 4746171 w 6560457"/>
              <a:gd name="connsiteY1" fmla="*/ 0 h 10314442"/>
              <a:gd name="connsiteX2" fmla="*/ 6560457 w 6560457"/>
              <a:gd name="connsiteY2" fmla="*/ 10314442 h 10314442"/>
              <a:gd name="connsiteX3" fmla="*/ 0 w 6560457"/>
              <a:gd name="connsiteY3" fmla="*/ 10299927 h 10314442"/>
              <a:gd name="connsiteX4" fmla="*/ 1059543 w 6560457"/>
              <a:gd name="connsiteY4" fmla="*/ 0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0457" h="10314442">
                <a:moveTo>
                  <a:pt x="1059543" y="0"/>
                </a:moveTo>
                <a:lnTo>
                  <a:pt x="4746171" y="0"/>
                </a:lnTo>
                <a:lnTo>
                  <a:pt x="6560457" y="10314442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771309" y="0"/>
            <a:ext cx="9810806" cy="10316033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9811657"/>
              <a:gd name="connsiteY0" fmla="*/ 14515 h 10314442"/>
              <a:gd name="connsiteX1" fmla="*/ 9811657 w 9811657"/>
              <a:gd name="connsiteY1" fmla="*/ 0 h 10314442"/>
              <a:gd name="connsiteX2" fmla="*/ 6110514 w 9811657"/>
              <a:gd name="connsiteY2" fmla="*/ 10314442 h 10314442"/>
              <a:gd name="connsiteX3" fmla="*/ 0 w 9811657"/>
              <a:gd name="connsiteY3" fmla="*/ 10314442 h 10314442"/>
              <a:gd name="connsiteX4" fmla="*/ 1059543 w 9811657"/>
              <a:gd name="connsiteY4" fmla="*/ 14515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1657" h="10314442">
                <a:moveTo>
                  <a:pt x="1059543" y="14515"/>
                </a:moveTo>
                <a:lnTo>
                  <a:pt x="9811657" y="0"/>
                </a:lnTo>
                <a:lnTo>
                  <a:pt x="6110514" y="10314442"/>
                </a:lnTo>
                <a:lnTo>
                  <a:pt x="0" y="10314442"/>
                </a:lnTo>
                <a:lnTo>
                  <a:pt x="1059543" y="145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/>
          </a:p>
        </p:txBody>
      </p:sp>
      <p:sp>
        <p:nvSpPr>
          <p:cNvPr id="13" name="正方形/長方形 3"/>
          <p:cNvSpPr/>
          <p:nvPr userDrawn="1"/>
        </p:nvSpPr>
        <p:spPr>
          <a:xfrm rot="10800000">
            <a:off x="4749388" y="1"/>
            <a:ext cx="6109984" cy="1030151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/>
          </a:p>
        </p:txBody>
      </p:sp>
      <p:sp>
        <p:nvSpPr>
          <p:cNvPr id="14" name="正方形/長方形 3"/>
          <p:cNvSpPr/>
          <p:nvPr userDrawn="1"/>
        </p:nvSpPr>
        <p:spPr>
          <a:xfrm rot="10800000">
            <a:off x="8930951" y="-43550"/>
            <a:ext cx="9506032" cy="10330550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0 w 9506857"/>
              <a:gd name="connsiteY0" fmla="*/ 0 h 10328956"/>
              <a:gd name="connsiteX1" fmla="*/ 3686628 w 9506857"/>
              <a:gd name="connsiteY1" fmla="*/ 0 h 10328956"/>
              <a:gd name="connsiteX2" fmla="*/ 9506857 w 9506857"/>
              <a:gd name="connsiteY2" fmla="*/ 10328956 h 10328956"/>
              <a:gd name="connsiteX3" fmla="*/ 4601028 w 9506857"/>
              <a:gd name="connsiteY3" fmla="*/ 10314441 h 10328956"/>
              <a:gd name="connsiteX4" fmla="*/ 0 w 9506857"/>
              <a:gd name="connsiteY4" fmla="*/ 0 h 103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857" h="10328956">
                <a:moveTo>
                  <a:pt x="0" y="0"/>
                </a:moveTo>
                <a:lnTo>
                  <a:pt x="3686628" y="0"/>
                </a:lnTo>
                <a:lnTo>
                  <a:pt x="9506857" y="10328956"/>
                </a:lnTo>
                <a:lnTo>
                  <a:pt x="4601028" y="10314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/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3955359" y="-4045846"/>
            <a:ext cx="10415612" cy="1843698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3977931" y="-3985191"/>
            <a:ext cx="10330552" cy="1828641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26" name="直角三角形 25"/>
          <p:cNvSpPr/>
          <p:nvPr userDrawn="1"/>
        </p:nvSpPr>
        <p:spPr>
          <a:xfrm rot="5400000">
            <a:off x="3967541" y="-4048184"/>
            <a:ext cx="10393064" cy="18397069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27" name="直角三角形 26"/>
          <p:cNvSpPr/>
          <p:nvPr userDrawn="1"/>
        </p:nvSpPr>
        <p:spPr>
          <a:xfrm rot="16200000">
            <a:off x="3977931" y="-3999706"/>
            <a:ext cx="10330552" cy="1828641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28" name="直角三角形 27"/>
          <p:cNvSpPr/>
          <p:nvPr userDrawn="1"/>
        </p:nvSpPr>
        <p:spPr>
          <a:xfrm rot="5400000">
            <a:off x="3885947" y="-4032675"/>
            <a:ext cx="10432010" cy="18466009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29" name="直角三角形 28"/>
          <p:cNvSpPr/>
          <p:nvPr userDrawn="1"/>
        </p:nvSpPr>
        <p:spPr>
          <a:xfrm rot="16200000">
            <a:off x="3977931" y="-3999706"/>
            <a:ext cx="10330552" cy="18286414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0" y="1"/>
            <a:ext cx="18286413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31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48" y="3650906"/>
            <a:ext cx="17334518" cy="1280238"/>
          </a:xfrm>
        </p:spPr>
        <p:txBody>
          <a:bodyPr anchor="b">
            <a:normAutofit/>
          </a:bodyPr>
          <a:lstStyle>
            <a:lvl1pPr>
              <a:defRPr sz="5999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70595" y="5075058"/>
            <a:ext cx="648016" cy="720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818611" y="5075058"/>
            <a:ext cx="648016" cy="72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467802" y="5075058"/>
            <a:ext cx="648016" cy="720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123" y="5347525"/>
            <a:ext cx="11886168" cy="74714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123" y="8281678"/>
            <a:ext cx="11886168" cy="165525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20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2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accel="10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accel="10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xit" presetSubtype="9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6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5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1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1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6" grpId="0" animBg="1"/>
      <p:bldP spid="16" grpId="1" animBg="1"/>
      <p:bldP spid="16" grpId="2" animBg="1"/>
      <p:bldP spid="4" grpId="0" animBg="1"/>
      <p:bldP spid="4" grpId="1" animBg="1"/>
      <p:bldP spid="4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5" grpId="0" animBg="1"/>
      <p:bldP spid="19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134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154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B59C3-DEA3-47CD-B117-EF3EE73B4CCB}" type="datetimeFigureOut">
              <a:rPr lang="es-CO"/>
              <a:pPr>
                <a:defRPr/>
              </a:pPr>
              <a:t>31/05/2021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0AC7A-B26D-496E-96BA-31319A0C037D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85786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481" y="3195638"/>
            <a:ext cx="15543451" cy="22050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2962" y="5829300"/>
            <a:ext cx="12800489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F2025-9DEF-42E6-998A-FE699A31D7C0}" type="datetimeFigureOut">
              <a:rPr lang="es-CO"/>
              <a:pPr>
                <a:defRPr/>
              </a:pPr>
              <a:t>31/05/2021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694A0-FF0F-499A-B7DA-6084314D045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889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D800B7-66F8-4954-9C77-24C036935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1357-8834-4F61-B413-35916DF38DEB}" type="datetimeFigureOut">
              <a:rPr lang="es-CO" smtClean="0"/>
              <a:t>31/05/2021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73A9D4-31AE-40D9-A1A5-67FE5A44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7BC263-09CF-4169-8C74-4DB3644C8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4CA8-61FD-4BEE-829A-71EFF532F7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88758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8988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165077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301166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437255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573344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709433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3755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75763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685069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757077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140018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212026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276281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348289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412543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484551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548806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620814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1" name="円/楕円 10">
            <a:extLst>
              <a:ext uri="{FF2B5EF4-FFF2-40B4-BE49-F238E27FC236}">
                <a16:creationId xmlns:a16="http://schemas.microsoft.com/office/drawing/2014/main" id="{D67D0569-81CD-4B95-81A5-7299CDAAF0E3}"/>
              </a:ext>
            </a:extLst>
          </p:cNvPr>
          <p:cNvSpPr/>
          <p:nvPr userDrawn="1"/>
        </p:nvSpPr>
        <p:spPr>
          <a:xfrm>
            <a:off x="8135097" y="8465929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7</a:t>
            </a:r>
            <a:endParaRPr kumimoji="1" lang="ja-JP" altLang="en-US" dirty="0"/>
          </a:p>
        </p:txBody>
      </p:sp>
      <p:sp>
        <p:nvSpPr>
          <p:cNvPr id="33" name="テキスト プレースホルダー 6">
            <a:extLst>
              <a:ext uri="{FF2B5EF4-FFF2-40B4-BE49-F238E27FC236}">
                <a16:creationId xmlns:a16="http://schemas.microsoft.com/office/drawing/2014/main" id="{470E40F6-D052-4030-B0E3-15B68583A04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00330" y="82222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>
            <a:extLst>
              <a:ext uri="{FF2B5EF4-FFF2-40B4-BE49-F238E27FC236}">
                <a16:creationId xmlns:a16="http://schemas.microsoft.com/office/drawing/2014/main" id="{FAEA2D4E-069F-42AF-902A-31976931F9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00330" y="89423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7076598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7782775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623380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447320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553973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7658270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37104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09112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19672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91680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529087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601095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741115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813123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/>
      <p:bldP spid="14" grpId="1"/>
      <p:bldP spid="15" grpId="0"/>
      <p:bldP spid="15" grpId="1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-5798" y="18348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109416" y="63758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3263042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4127138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4774814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4011258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4127138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4919226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484721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5862525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6510201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5746645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5862525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6654613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6582605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11152730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265894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36511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screen 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8286413" cy="10287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28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28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1" y="1"/>
            <a:ext cx="8809406" cy="10287000"/>
          </a:xfrm>
          <a:gradFill flip="none" rotWithShape="1"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640" indent="0">
              <a:buNone/>
              <a:defRPr sz="1800"/>
            </a:lvl2pPr>
            <a:lvl3pPr marL="1371280" indent="0">
              <a:buNone/>
              <a:defRPr sz="1800"/>
            </a:lvl3pPr>
            <a:lvl4pPr marL="2056920" indent="0">
              <a:buNone/>
              <a:defRPr sz="1800"/>
            </a:lvl4pPr>
            <a:lvl5pPr marL="2742561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3228" y="1433735"/>
            <a:ext cx="8436605" cy="2812243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277" y="4514784"/>
            <a:ext cx="5355307" cy="2975742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640" indent="0">
              <a:buNone/>
              <a:defRPr sz="1800"/>
            </a:lvl2pPr>
            <a:lvl3pPr marL="1371280" indent="0">
              <a:buNone/>
              <a:defRPr sz="1800"/>
            </a:lvl3pPr>
            <a:lvl4pPr marL="2056920" indent="0">
              <a:buNone/>
              <a:defRPr sz="1800"/>
            </a:lvl4pPr>
            <a:lvl5pPr marL="2742561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125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6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07196"/>
            <a:ext cx="18286412" cy="537246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6200313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801324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9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1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5783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8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982966" y="2407196"/>
            <a:ext cx="11303446" cy="46805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2407196"/>
            <a:ext cx="6982966" cy="4680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2767236"/>
            <a:ext cx="5400599" cy="4032448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1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3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6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261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636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1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675" r:id="rId3"/>
    <p:sldLayoutId id="2147483751" r:id="rId4"/>
    <p:sldLayoutId id="2147483676" r:id="rId5"/>
    <p:sldLayoutId id="2147483773" r:id="rId6"/>
    <p:sldLayoutId id="2147483752" r:id="rId7"/>
    <p:sldLayoutId id="2147483706" r:id="rId8"/>
    <p:sldLayoutId id="2147483660" r:id="rId9"/>
    <p:sldLayoutId id="2147483704" r:id="rId10"/>
    <p:sldLayoutId id="2147483671" r:id="rId11"/>
    <p:sldLayoutId id="2147483718" r:id="rId12"/>
    <p:sldLayoutId id="2147483680" r:id="rId13"/>
    <p:sldLayoutId id="2147483757" r:id="rId14"/>
    <p:sldLayoutId id="2147483691" r:id="rId15"/>
    <p:sldLayoutId id="2147483702" r:id="rId16"/>
    <p:sldLayoutId id="2147483750" r:id="rId17"/>
    <p:sldLayoutId id="2147483684" r:id="rId18"/>
    <p:sldLayoutId id="2147483749" r:id="rId19"/>
    <p:sldLayoutId id="2147483686" r:id="rId20"/>
    <p:sldLayoutId id="2147483689" r:id="rId21"/>
    <p:sldLayoutId id="2147483690" r:id="rId22"/>
    <p:sldLayoutId id="2147483682" r:id="rId23"/>
    <p:sldLayoutId id="2147483705" r:id="rId24"/>
    <p:sldLayoutId id="2147483710" r:id="rId25"/>
    <p:sldLayoutId id="2147483712" r:id="rId26"/>
    <p:sldLayoutId id="2147483713" r:id="rId27"/>
    <p:sldLayoutId id="2147483716" r:id="rId28"/>
    <p:sldLayoutId id="2147483715" r:id="rId29"/>
    <p:sldLayoutId id="2147483735" r:id="rId30"/>
    <p:sldLayoutId id="2147483719" r:id="rId31"/>
    <p:sldLayoutId id="2147483725" r:id="rId32"/>
    <p:sldLayoutId id="2147483726" r:id="rId33"/>
    <p:sldLayoutId id="2147483727" r:id="rId34"/>
    <p:sldLayoutId id="2147483728" r:id="rId35"/>
    <p:sldLayoutId id="2147483734" r:id="rId36"/>
    <p:sldLayoutId id="2147483753" r:id="rId37"/>
    <p:sldLayoutId id="2147483756" r:id="rId38"/>
    <p:sldLayoutId id="2147483758" r:id="rId39"/>
    <p:sldLayoutId id="2147483693" r:id="rId40"/>
    <p:sldLayoutId id="2147483714" r:id="rId41"/>
    <p:sldLayoutId id="2147483780" r:id="rId42"/>
    <p:sldLayoutId id="2147483784" r:id="rId43"/>
    <p:sldLayoutId id="2147483785" r:id="rId44"/>
    <p:sldLayoutId id="2147483786" r:id="rId45"/>
    <p:sldLayoutId id="2147483788" r:id="rId46"/>
    <p:sldLayoutId id="2147483790" r:id="rId47"/>
    <p:sldLayoutId id="2147483791" r:id="rId4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E.S.E Hospital Padre Clemente Giraldo | Granada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  <p:sldLayoutId id="2147483782" r:id="rId2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40" r:id="rId13"/>
    <p:sldLayoutId id="2147483743" r:id="rId14"/>
    <p:sldLayoutId id="2147483745" r:id="rId15"/>
    <p:sldLayoutId id="2147483766" r:id="rId16"/>
    <p:sldLayoutId id="2147483768" r:id="rId17"/>
    <p:sldLayoutId id="2147483767" r:id="rId18"/>
    <p:sldLayoutId id="2147483769" r:id="rId19"/>
    <p:sldLayoutId id="2147483730" r:id="rId20"/>
    <p:sldLayoutId id="2147483759" r:id="rId21"/>
    <p:sldLayoutId id="2147483760" r:id="rId22"/>
    <p:sldLayoutId id="2147483755" r:id="rId23"/>
    <p:sldLayoutId id="2147483776" r:id="rId24"/>
    <p:sldLayoutId id="2147483783" r:id="rId25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chart" Target="../charts/char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.png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mmeida.com/internet-nuevas-profesiones-periodismo/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640080" y="914400"/>
            <a:ext cx="17170386" cy="4016744"/>
          </a:xfrm>
        </p:spPr>
        <p:txBody>
          <a:bodyPr>
            <a:normAutofit/>
          </a:bodyPr>
          <a:lstStyle/>
          <a:p>
            <a:pPr algn="ctr"/>
            <a:r>
              <a:rPr kumimoji="1" lang="es-CO" altLang="ja-JP" sz="6600" b="1" dirty="0">
                <a:solidFill>
                  <a:schemeClr val="tx1"/>
                </a:solidFill>
              </a:rPr>
              <a:t>INFORME DE RENDICIÓN </a:t>
            </a:r>
            <a:r>
              <a:rPr lang="es-CO" altLang="ja-JP" sz="6600" b="1" dirty="0">
                <a:solidFill>
                  <a:schemeClr val="tx1"/>
                </a:solidFill>
              </a:rPr>
              <a:t>DE CUENTAS </a:t>
            </a:r>
            <a:br>
              <a:rPr lang="es-CO" altLang="ja-JP" sz="6600" b="1" dirty="0">
                <a:solidFill>
                  <a:schemeClr val="tx1"/>
                </a:solidFill>
              </a:rPr>
            </a:br>
            <a:r>
              <a:rPr lang="es-CO" altLang="ja-JP" sz="6600" b="1" dirty="0">
                <a:solidFill>
                  <a:schemeClr val="tx1"/>
                </a:solidFill>
              </a:rPr>
              <a:t>A LA COMUNIDAD</a:t>
            </a:r>
            <a:endParaRPr kumimoji="1" lang="es-CO" altLang="ja-JP" sz="6600" b="1" dirty="0">
              <a:solidFill>
                <a:schemeClr val="tx1"/>
              </a:solidFill>
            </a:endParaRP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altLang="ja-JP" sz="3600" dirty="0">
                <a:solidFill>
                  <a:schemeClr val="tx1"/>
                </a:solidFill>
              </a:rPr>
              <a:t>VIGENCIA 2020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/>
          </p:nvPr>
        </p:nvSpPr>
        <p:spPr>
          <a:xfrm>
            <a:off x="723403" y="8071202"/>
            <a:ext cx="13066572" cy="1655251"/>
          </a:xfrm>
        </p:spPr>
        <p:txBody>
          <a:bodyPr>
            <a:noAutofit/>
          </a:bodyPr>
          <a:lstStyle/>
          <a:p>
            <a:pPr algn="l">
              <a:lnSpc>
                <a:spcPct val="250000"/>
              </a:lnSpc>
            </a:pPr>
            <a:r>
              <a:rPr lang="es-CO" altLang="ja-JP" sz="3200" b="1" dirty="0">
                <a:solidFill>
                  <a:schemeClr val="tx1"/>
                </a:solidFill>
              </a:rPr>
              <a:t>E.S.E Hospital Padre Clemente Giraldo</a:t>
            </a:r>
          </a:p>
          <a:p>
            <a:pPr algn="l">
              <a:lnSpc>
                <a:spcPct val="100000"/>
              </a:lnSpc>
            </a:pPr>
            <a:r>
              <a:rPr lang="es-CO" altLang="ja-JP" sz="3200" dirty="0">
                <a:solidFill>
                  <a:schemeClr val="tx1"/>
                </a:solidFill>
              </a:rPr>
              <a:t>Victor Raúl Hoyos Hoyos </a:t>
            </a:r>
          </a:p>
          <a:p>
            <a:pPr algn="l">
              <a:lnSpc>
                <a:spcPct val="100000"/>
              </a:lnSpc>
            </a:pPr>
            <a:r>
              <a:rPr lang="es-CO" altLang="ja-JP" sz="3200" dirty="0">
                <a:solidFill>
                  <a:schemeClr val="tx1"/>
                </a:solidFill>
              </a:rPr>
              <a:t>Gerente</a:t>
            </a:r>
          </a:p>
        </p:txBody>
      </p:sp>
      <p:pic>
        <p:nvPicPr>
          <p:cNvPr id="5" name="9 Imagen">
            <a:extLst>
              <a:ext uri="{FF2B5EF4-FFF2-40B4-BE49-F238E27FC236}">
                <a16:creationId xmlns:a16="http://schemas.microsoft.com/office/drawing/2014/main" id="{64D7073E-E308-446B-A677-A4905FA1FC1B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688713" y="5056922"/>
            <a:ext cx="4566026" cy="197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3.bp.blogspot.com/-kLxCTkzuIyA/TPfyR3vRlqI/AAAAAAAABVc/_yj7_Wo_G70/s1600/escudo+GRANADA.jpg">
            <a:extLst>
              <a:ext uri="{FF2B5EF4-FFF2-40B4-BE49-F238E27FC236}">
                <a16:creationId xmlns:a16="http://schemas.microsoft.com/office/drawing/2014/main" id="{F7883015-7530-48F6-89EC-D672AE72C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950" y="4194060"/>
            <a:ext cx="2972675" cy="387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7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14">
        <p:fade/>
      </p:transition>
    </mc:Choice>
    <mc:Fallback xmlns="">
      <p:transition spd="med" advTm="93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760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71ED54-83AF-45E9-9944-A51864260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E.S.E Hospital Padre Clemente Giraldo | Granada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ED07F0-0539-46E7-90B8-CE7C078C0B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1" name="タイトル 11">
            <a:extLst>
              <a:ext uri="{FF2B5EF4-FFF2-40B4-BE49-F238E27FC236}">
                <a16:creationId xmlns:a16="http://schemas.microsoft.com/office/drawing/2014/main" id="{B1A657E3-E3BB-4FF2-BB81-7D2857F8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</p:spPr>
        <p:txBody>
          <a:bodyPr/>
          <a:lstStyle/>
          <a:p>
            <a:r>
              <a:rPr kumimoji="1" lang="es-CO" altLang="ja-JP" dirty="0"/>
              <a:t>Indicadores de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Calidad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17828"/>
              </p:ext>
            </p:extLst>
          </p:nvPr>
        </p:nvGraphicFramePr>
        <p:xfrm>
          <a:off x="1949121" y="2743201"/>
          <a:ext cx="14349567" cy="599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F032FBB-70F7-42FE-871C-392296725A6D}"/>
              </a:ext>
            </a:extLst>
          </p:cNvPr>
          <p:cNvSpPr/>
          <p:nvPr/>
        </p:nvSpPr>
        <p:spPr>
          <a:xfrm>
            <a:off x="7560923" y="9100244"/>
            <a:ext cx="2686490" cy="939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META: </a:t>
            </a:r>
            <a:r>
              <a:rPr lang="es-ES" sz="2000" u="sng" dirty="0">
                <a:solidFill>
                  <a:schemeClr val="tx1"/>
                </a:solidFill>
              </a:rPr>
              <a:t>&gt;</a:t>
            </a:r>
            <a:r>
              <a:rPr lang="es-ES" sz="2000" dirty="0">
                <a:solidFill>
                  <a:schemeClr val="tx1"/>
                </a:solidFill>
              </a:rPr>
              <a:t>84%</a:t>
            </a:r>
            <a:endParaRPr lang="es-C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28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 descr="Imagen que contiene persona, interior, sujetando, pared&#10;&#10;Descripción generada automáticamente">
            <a:extLst>
              <a:ext uri="{FF2B5EF4-FFF2-40B4-BE49-F238E27FC236}">
                <a16:creationId xmlns:a16="http://schemas.microsoft.com/office/drawing/2014/main" id="{A16B8030-A8F1-4F3E-B277-3345B93D31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1" b="5071"/>
          <a:stretch>
            <a:fillRect/>
          </a:stretch>
        </p:blipFill>
        <p:spPr/>
      </p:pic>
      <p:sp>
        <p:nvSpPr>
          <p:cNvPr id="33" name="Text Placeholder 32"/>
          <p:cNvSpPr>
            <a:spLocks noGrp="1"/>
          </p:cNvSpPr>
          <p:nvPr>
            <p:ph type="body" sz="quarter" idx="16"/>
          </p:nvPr>
        </p:nvSpPr>
        <p:spPr>
          <a:xfrm rot="10800000">
            <a:off x="0" y="1"/>
            <a:ext cx="11521439" cy="102870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403228" y="1433735"/>
            <a:ext cx="10875858" cy="2812243"/>
          </a:xfrm>
        </p:spPr>
        <p:txBody>
          <a:bodyPr>
            <a:normAutofit/>
          </a:bodyPr>
          <a:lstStyle/>
          <a:p>
            <a:r>
              <a:rPr lang="es-CO" altLang="ja-JP" sz="7200" dirty="0"/>
              <a:t>Informe de producción</a:t>
            </a:r>
            <a:endParaRPr kumimoji="1" lang="es-CO" altLang="ja-JP" sz="720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403228" y="4245978"/>
            <a:ext cx="6101929" cy="2975742"/>
          </a:xfrm>
        </p:spPr>
        <p:txBody>
          <a:bodyPr>
            <a:normAutofit/>
          </a:bodyPr>
          <a:lstStyle/>
          <a:p>
            <a:r>
              <a:rPr lang="es-CO" altLang="ja-JP" sz="4000" dirty="0"/>
              <a:t>Decreto 2193 de 2004</a:t>
            </a:r>
            <a:endParaRPr kumimoji="1" lang="es-CO" altLang="ja-JP" sz="4000" dirty="0"/>
          </a:p>
        </p:txBody>
      </p:sp>
    </p:spTree>
    <p:extLst>
      <p:ext uri="{BB962C8B-B14F-4D97-AF65-F5344CB8AC3E}">
        <p14:creationId xmlns:p14="http://schemas.microsoft.com/office/powerpoint/2010/main" val="2610437963"/>
      </p:ext>
    </p:extLst>
  </p:cSld>
  <p:clrMapOvr>
    <a:masterClrMapping/>
  </p:clrMapOvr>
  <p:transition spd="slow" advTm="5256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E.S.E Hospital Padre Clemente Giraldo |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11" name="タイトル 11">
            <a:extLst>
              <a:ext uri="{FF2B5EF4-FFF2-40B4-BE49-F238E27FC236}">
                <a16:creationId xmlns:a16="http://schemas.microsoft.com/office/drawing/2014/main" id="{34655B30-6B7E-4ADE-BFDF-AB728934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</p:spPr>
        <p:txBody>
          <a:bodyPr/>
          <a:lstStyle/>
          <a:p>
            <a:r>
              <a:rPr kumimoji="1" lang="es-CO" altLang="ja-JP" dirty="0"/>
              <a:t>Comparativo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Producción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5C08437D-6841-45BC-BA25-B6376AD97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978294"/>
              </p:ext>
            </p:extLst>
          </p:nvPr>
        </p:nvGraphicFramePr>
        <p:xfrm>
          <a:off x="3240413" y="1951119"/>
          <a:ext cx="13058275" cy="7086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193608">
                  <a:extLst>
                    <a:ext uri="{9D8B030D-6E8A-4147-A177-3AD203B41FA5}">
                      <a16:colId xmlns:a16="http://schemas.microsoft.com/office/drawing/2014/main" val="4137601297"/>
                    </a:ext>
                  </a:extLst>
                </a:gridCol>
                <a:gridCol w="1877849">
                  <a:extLst>
                    <a:ext uri="{9D8B030D-6E8A-4147-A177-3AD203B41FA5}">
                      <a16:colId xmlns:a16="http://schemas.microsoft.com/office/drawing/2014/main" val="3810237748"/>
                    </a:ext>
                  </a:extLst>
                </a:gridCol>
                <a:gridCol w="1877849">
                  <a:extLst>
                    <a:ext uri="{9D8B030D-6E8A-4147-A177-3AD203B41FA5}">
                      <a16:colId xmlns:a16="http://schemas.microsoft.com/office/drawing/2014/main" val="4214707293"/>
                    </a:ext>
                  </a:extLst>
                </a:gridCol>
                <a:gridCol w="2108969">
                  <a:extLst>
                    <a:ext uri="{9D8B030D-6E8A-4147-A177-3AD203B41FA5}">
                      <a16:colId xmlns:a16="http://schemas.microsoft.com/office/drawing/2014/main" val="3884813105"/>
                    </a:ext>
                  </a:extLst>
                </a:gridCol>
              </a:tblGrid>
              <a:tr h="3547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effectLst/>
                        </a:rPr>
                        <a:t>CONCEPTO</a:t>
                      </a:r>
                      <a:endParaRPr lang="es-CO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effectLst/>
                        </a:rPr>
                        <a:t>2019</a:t>
                      </a:r>
                      <a:endParaRPr lang="es-CO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effectLst/>
                        </a:rPr>
                        <a:t>2020</a:t>
                      </a:r>
                      <a:endParaRPr lang="es-CO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effectLst/>
                        </a:rPr>
                        <a:t>% VARIACION</a:t>
                      </a:r>
                      <a:endParaRPr lang="es-CO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307620"/>
                  </a:ext>
                </a:extLst>
              </a:tr>
              <a:tr h="3547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Vacunación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5184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5128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-1%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66816814"/>
                  </a:ext>
                </a:extLst>
              </a:tr>
              <a:tr h="354709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Controles de enfermería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2804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1379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-51%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9470447"/>
                  </a:ext>
                </a:extLst>
              </a:tr>
              <a:tr h="3547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Citologías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415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357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-14%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89526212"/>
                  </a:ext>
                </a:extLst>
              </a:tr>
              <a:tr h="3547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Consultas Médicas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13285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10826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-19%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2579168"/>
                  </a:ext>
                </a:extLst>
              </a:tr>
              <a:tr h="354709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Urgencias Médicas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1912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1643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-14%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1375409"/>
                  </a:ext>
                </a:extLst>
              </a:tr>
              <a:tr h="354709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Consultas odontológicas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1753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1340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-24%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3263756"/>
                  </a:ext>
                </a:extLst>
              </a:tr>
              <a:tr h="354709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Sellantes aplicados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321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195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-39%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500509"/>
                  </a:ext>
                </a:extLst>
              </a:tr>
              <a:tr h="354709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Superficies obturadas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3136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2719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-13%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16515825"/>
                  </a:ext>
                </a:extLst>
              </a:tr>
              <a:tr h="354709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Exodoncias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642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553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-14%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04696442"/>
                  </a:ext>
                </a:extLst>
              </a:tr>
              <a:tr h="3547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Partos vaginales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263%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62524546"/>
                  </a:ext>
                </a:extLst>
              </a:tr>
              <a:tr h="354709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Egresos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83958138"/>
                  </a:ext>
                </a:extLst>
              </a:tr>
              <a:tr h="354709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Camas ocupadas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589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686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34290388"/>
                  </a:ext>
                </a:extLst>
              </a:tr>
              <a:tr h="354709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Camas disponibles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1095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1095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94991735"/>
                  </a:ext>
                </a:extLst>
              </a:tr>
              <a:tr h="354709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Imágenes diagnósticas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404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345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-15%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0323574"/>
                  </a:ext>
                </a:extLst>
              </a:tr>
              <a:tr h="354709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Exámenes de laboratorio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18330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17605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-4%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4488325"/>
                  </a:ext>
                </a:extLst>
              </a:tr>
              <a:tr h="354709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effectLst/>
                          <a:latin typeface="Arial" panose="020B0604020202020204" pitchFamily="34" charset="0"/>
                        </a:rPr>
                        <a:t>Número de visitas domiciliarias e institucionales - PIC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-50%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34725859"/>
                  </a:ext>
                </a:extLst>
              </a:tr>
              <a:tr h="354709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Número de talleres colectivos -PIC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312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</a:rPr>
                        <a:t>-56%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04148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147326"/>
      </p:ext>
    </p:extLst>
  </p:cSld>
  <p:clrMapOvr>
    <a:masterClrMapping/>
  </p:clrMapOvr>
  <p:transition spd="slow" advTm="4073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E.S.E Hospital Padre Clemente Giraldo |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1" name="タイトル 11">
            <a:extLst>
              <a:ext uri="{FF2B5EF4-FFF2-40B4-BE49-F238E27FC236}">
                <a16:creationId xmlns:a16="http://schemas.microsoft.com/office/drawing/2014/main" id="{348A39FD-731F-43A9-A847-8CEDD0409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</p:spPr>
        <p:txBody>
          <a:bodyPr/>
          <a:lstStyle/>
          <a:p>
            <a:r>
              <a:rPr kumimoji="1" lang="es-CO" altLang="ja-JP" dirty="0"/>
              <a:t>Comparativo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Producción</a:t>
            </a:r>
          </a:p>
        </p:txBody>
      </p:sp>
      <p:sp>
        <p:nvSpPr>
          <p:cNvPr id="14" name="テキスト プレースホルダー 12">
            <a:extLst>
              <a:ext uri="{FF2B5EF4-FFF2-40B4-BE49-F238E27FC236}">
                <a16:creationId xmlns:a16="http://schemas.microsoft.com/office/drawing/2014/main" id="{883AF703-F955-46F6-8499-75017A8065A0}"/>
              </a:ext>
            </a:extLst>
          </p:cNvPr>
          <p:cNvSpPr txBox="1">
            <a:spLocks/>
          </p:cNvSpPr>
          <p:nvPr/>
        </p:nvSpPr>
        <p:spPr>
          <a:xfrm>
            <a:off x="3166542" y="1543100"/>
            <a:ext cx="14329592" cy="504056"/>
          </a:xfrm>
          <a:prstGeom prst="rect">
            <a:avLst/>
          </a:prstGeom>
        </p:spPr>
        <p:txBody>
          <a:bodyPr vert="horz" lIns="163275" tIns="81638" rIns="163275" bIns="81638" rtlCol="0">
            <a:normAutofit fontScale="92500" lnSpcReduction="20000"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i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altLang="ja-JP" dirty="0"/>
              <a:t>Comparativo de producción de actividades de Promoción y Prevención .</a:t>
            </a:r>
          </a:p>
        </p:txBody>
      </p:sp>
      <p:graphicFrame>
        <p:nvGraphicFramePr>
          <p:cNvPr id="15" name="1 Gráfico">
            <a:extLst>
              <a:ext uri="{FF2B5EF4-FFF2-40B4-BE49-F238E27FC236}">
                <a16:creationId xmlns:a16="http://schemas.microsoft.com/office/drawing/2014/main" id="{EB11B2B5-D597-43C3-8ED5-EC7711122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517250"/>
              </p:ext>
            </p:extLst>
          </p:nvPr>
        </p:nvGraphicFramePr>
        <p:xfrm>
          <a:off x="1892968" y="2422358"/>
          <a:ext cx="14806864" cy="6321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2106886"/>
      </p:ext>
    </p:extLst>
  </p:cSld>
  <p:clrMapOvr>
    <a:masterClrMapping/>
  </p:clrMapOvr>
  <p:transition spd="slow" advTm="4073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E.S.E Hospital Padre Clemente Giraldo |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11" name="タイトル 11">
            <a:extLst>
              <a:ext uri="{FF2B5EF4-FFF2-40B4-BE49-F238E27FC236}">
                <a16:creationId xmlns:a16="http://schemas.microsoft.com/office/drawing/2014/main" id="{DCF80294-F131-45F1-B798-7B73EED03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</p:spPr>
        <p:txBody>
          <a:bodyPr/>
          <a:lstStyle/>
          <a:p>
            <a:r>
              <a:rPr kumimoji="1" lang="es-CO" altLang="ja-JP" dirty="0"/>
              <a:t>Comparativo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Producción</a:t>
            </a:r>
          </a:p>
        </p:txBody>
      </p:sp>
      <p:sp>
        <p:nvSpPr>
          <p:cNvPr id="14" name="テキスト プレースホルダー 12">
            <a:extLst>
              <a:ext uri="{FF2B5EF4-FFF2-40B4-BE49-F238E27FC236}">
                <a16:creationId xmlns:a16="http://schemas.microsoft.com/office/drawing/2014/main" id="{174BBB0A-9909-46A8-B3AE-35F0816FB9D7}"/>
              </a:ext>
            </a:extLst>
          </p:cNvPr>
          <p:cNvSpPr txBox="1">
            <a:spLocks/>
          </p:cNvSpPr>
          <p:nvPr/>
        </p:nvSpPr>
        <p:spPr>
          <a:xfrm>
            <a:off x="3166542" y="1543100"/>
            <a:ext cx="14329592" cy="504056"/>
          </a:xfrm>
          <a:prstGeom prst="rect">
            <a:avLst/>
          </a:prstGeom>
        </p:spPr>
        <p:txBody>
          <a:bodyPr vert="horz" lIns="163275" tIns="81638" rIns="163275" bIns="81638" rtlCol="0">
            <a:normAutofit fontScale="92500" lnSpcReduction="20000"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i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altLang="ja-JP" dirty="0"/>
              <a:t>Comparativo de producción de actividades médicas.</a:t>
            </a:r>
          </a:p>
        </p:txBody>
      </p:sp>
      <p:graphicFrame>
        <p:nvGraphicFramePr>
          <p:cNvPr id="15" name="2 Gráfico">
            <a:extLst>
              <a:ext uri="{FF2B5EF4-FFF2-40B4-BE49-F238E27FC236}">
                <a16:creationId xmlns:a16="http://schemas.microsoft.com/office/drawing/2014/main" id="{9C422E3D-8F16-4DB1-9315-AE57E1C52E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518808"/>
              </p:ext>
            </p:extLst>
          </p:nvPr>
        </p:nvGraphicFramePr>
        <p:xfrm>
          <a:off x="1860883" y="2566737"/>
          <a:ext cx="14149137" cy="6031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865183"/>
      </p:ext>
    </p:extLst>
  </p:cSld>
  <p:clrMapOvr>
    <a:masterClrMapping/>
  </p:clrMapOvr>
  <p:transition spd="slow" advTm="4073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E.S.E Hospital Padre Clemente Giraldo |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11" name="タイトル 11">
            <a:extLst>
              <a:ext uri="{FF2B5EF4-FFF2-40B4-BE49-F238E27FC236}">
                <a16:creationId xmlns:a16="http://schemas.microsoft.com/office/drawing/2014/main" id="{4B3F4EE5-194A-476E-A657-F32EB91C7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</p:spPr>
        <p:txBody>
          <a:bodyPr/>
          <a:lstStyle/>
          <a:p>
            <a:r>
              <a:rPr kumimoji="1" lang="es-CO" altLang="ja-JP" dirty="0"/>
              <a:t>Comparativo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Producción</a:t>
            </a:r>
          </a:p>
        </p:txBody>
      </p:sp>
      <p:sp>
        <p:nvSpPr>
          <p:cNvPr id="14" name="テキスト プレースホルダー 12">
            <a:extLst>
              <a:ext uri="{FF2B5EF4-FFF2-40B4-BE49-F238E27FC236}">
                <a16:creationId xmlns:a16="http://schemas.microsoft.com/office/drawing/2014/main" id="{145D6910-980C-411F-ACD0-9C43F955DF58}"/>
              </a:ext>
            </a:extLst>
          </p:cNvPr>
          <p:cNvSpPr txBox="1">
            <a:spLocks/>
          </p:cNvSpPr>
          <p:nvPr/>
        </p:nvSpPr>
        <p:spPr>
          <a:xfrm>
            <a:off x="3166542" y="1543100"/>
            <a:ext cx="14329592" cy="504056"/>
          </a:xfrm>
          <a:prstGeom prst="rect">
            <a:avLst/>
          </a:prstGeom>
        </p:spPr>
        <p:txBody>
          <a:bodyPr vert="horz" lIns="163275" tIns="81638" rIns="163275" bIns="81638" rtlCol="0">
            <a:normAutofit fontScale="92500" lnSpcReduction="20000"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i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altLang="ja-JP" dirty="0"/>
              <a:t>Comparativo de producción de actividades de odontología</a:t>
            </a:r>
          </a:p>
        </p:txBody>
      </p:sp>
      <p:graphicFrame>
        <p:nvGraphicFramePr>
          <p:cNvPr id="15" name="3 Gráfico">
            <a:extLst>
              <a:ext uri="{FF2B5EF4-FFF2-40B4-BE49-F238E27FC236}">
                <a16:creationId xmlns:a16="http://schemas.microsoft.com/office/drawing/2014/main" id="{7AE30147-8D95-4D7C-ADBC-FB82E8C101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944677"/>
              </p:ext>
            </p:extLst>
          </p:nvPr>
        </p:nvGraphicFramePr>
        <p:xfrm>
          <a:off x="1572126" y="2310063"/>
          <a:ext cx="14726562" cy="6556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8028412"/>
      </p:ext>
    </p:extLst>
  </p:cSld>
  <p:clrMapOvr>
    <a:masterClrMapping/>
  </p:clrMapOvr>
  <p:transition spd="slow" advTm="4073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CO" altLang="ja-JP" dirty="0"/>
              <a:t>Comparativo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Producción</a:t>
            </a: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altLang="ja-JP" dirty="0"/>
              <a:t>Comparativo de producción de actividades de hospitalización.</a:t>
            </a:r>
            <a:endParaRPr kumimoji="1"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Hospital Padre Clemente Giraldo-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16</a:t>
            </a:fld>
            <a:endParaRPr lang="ja-JP" altLang="en-US"/>
          </a:p>
        </p:txBody>
      </p:sp>
      <p:graphicFrame>
        <p:nvGraphicFramePr>
          <p:cNvPr id="7" name="4 Gráfico">
            <a:extLst>
              <a:ext uri="{FF2B5EF4-FFF2-40B4-BE49-F238E27FC236}">
                <a16:creationId xmlns:a16="http://schemas.microsoft.com/office/drawing/2014/main" id="{A275D629-29C0-49AA-958B-D5FB3E5B7C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9395"/>
              </p:ext>
            </p:extLst>
          </p:nvPr>
        </p:nvGraphicFramePr>
        <p:xfrm>
          <a:off x="1395663" y="2140149"/>
          <a:ext cx="14903025" cy="6726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1027019"/>
      </p:ext>
    </p:extLst>
  </p:cSld>
  <p:clrMapOvr>
    <a:masterClrMapping/>
  </p:clrMapOvr>
  <p:transition spd="slow" advTm="4073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CO" altLang="ja-JP" dirty="0"/>
              <a:t>Comparativo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Producción</a:t>
            </a: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altLang="ja-JP" dirty="0"/>
              <a:t>Comparativo de producción de actividades de ayudas diagnósticas</a:t>
            </a:r>
            <a:endParaRPr kumimoji="1"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Hospital Padre Clemente Giraldo-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17</a:t>
            </a:fld>
            <a:endParaRPr lang="ja-JP" altLang="en-US"/>
          </a:p>
        </p:txBody>
      </p:sp>
      <p:graphicFrame>
        <p:nvGraphicFramePr>
          <p:cNvPr id="8" name="5 Gráfico">
            <a:extLst>
              <a:ext uri="{FF2B5EF4-FFF2-40B4-BE49-F238E27FC236}">
                <a16:creationId xmlns:a16="http://schemas.microsoft.com/office/drawing/2014/main" id="{9E3BF41F-02DA-4761-A9B8-509253099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863125"/>
              </p:ext>
            </p:extLst>
          </p:nvPr>
        </p:nvGraphicFramePr>
        <p:xfrm>
          <a:off x="1700463" y="2047156"/>
          <a:ext cx="14871032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4798897"/>
      </p:ext>
    </p:extLst>
  </p:cSld>
  <p:clrMapOvr>
    <a:masterClrMapping/>
  </p:clrMapOvr>
  <p:transition spd="slow" advTm="4073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2D4BF2F-0E27-40AD-893E-210E63DE2380}"/>
              </a:ext>
            </a:extLst>
          </p:cNvPr>
          <p:cNvSpPr txBox="1">
            <a:spLocks/>
          </p:cNvSpPr>
          <p:nvPr/>
        </p:nvSpPr>
        <p:spPr>
          <a:xfrm>
            <a:off x="652941" y="640080"/>
            <a:ext cx="14788140" cy="4634554"/>
          </a:xfrm>
          <a:prstGeom prst="rect">
            <a:avLst/>
          </a:prstGeom>
        </p:spPr>
        <p:txBody>
          <a:bodyPr vert="horz" lIns="137148" tIns="68574" rIns="137148" bIns="68574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000" b="1" dirty="0">
                <a:latin typeface="Algerian" panose="04020705040A02060702" pitchFamily="82" charset="0"/>
              </a:rPr>
              <a:t>MORBIMORTALIDAD</a:t>
            </a:r>
            <a:endParaRPr lang="es-ES" dirty="0"/>
          </a:p>
          <a:p>
            <a:endParaRPr lang="es-CO" sz="7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62" y="6215549"/>
            <a:ext cx="4966370" cy="363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877" y="6183436"/>
            <a:ext cx="4131271" cy="36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8"/>
          <a:stretch/>
        </p:blipFill>
        <p:spPr bwMode="auto">
          <a:xfrm>
            <a:off x="4690488" y="6215549"/>
            <a:ext cx="5468960" cy="36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448" y="6183436"/>
            <a:ext cx="3212429" cy="36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48079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CO" altLang="ja-JP" dirty="0"/>
              <a:t>Morbilidad </a:t>
            </a:r>
            <a:r>
              <a:rPr lang="es-CO" altLang="ja-JP" dirty="0">
                <a:solidFill>
                  <a:schemeClr val="accent1"/>
                </a:solidFill>
                <a:latin typeface="Route 159 Bold" pitchFamily="50" charset="0"/>
              </a:rPr>
              <a:t>C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onsulta Externa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Hospital Padre Clemente Giraldo-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19</a:t>
            </a:fld>
            <a:endParaRPr lang="ja-JP" altLang="en-US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C8DA421-9B37-4400-9CFB-85A1E645D106}"/>
              </a:ext>
            </a:extLst>
          </p:cNvPr>
          <p:cNvGraphicFramePr>
            <a:graphicFrameLocks noGrp="1"/>
          </p:cNvGraphicFramePr>
          <p:nvPr/>
        </p:nvGraphicFramePr>
        <p:xfrm>
          <a:off x="1292008" y="2236401"/>
          <a:ext cx="15407734" cy="6510426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7977516">
                  <a:extLst>
                    <a:ext uri="{9D8B030D-6E8A-4147-A177-3AD203B41FA5}">
                      <a16:colId xmlns:a16="http://schemas.microsoft.com/office/drawing/2014/main" val="2051502997"/>
                    </a:ext>
                  </a:extLst>
                </a:gridCol>
                <a:gridCol w="2337596">
                  <a:extLst>
                    <a:ext uri="{9D8B030D-6E8A-4147-A177-3AD203B41FA5}">
                      <a16:colId xmlns:a16="http://schemas.microsoft.com/office/drawing/2014/main" val="3741453869"/>
                    </a:ext>
                  </a:extLst>
                </a:gridCol>
                <a:gridCol w="2448910">
                  <a:extLst>
                    <a:ext uri="{9D8B030D-6E8A-4147-A177-3AD203B41FA5}">
                      <a16:colId xmlns:a16="http://schemas.microsoft.com/office/drawing/2014/main" val="576386981"/>
                    </a:ext>
                  </a:extLst>
                </a:gridCol>
                <a:gridCol w="2643712">
                  <a:extLst>
                    <a:ext uri="{9D8B030D-6E8A-4147-A177-3AD203B41FA5}">
                      <a16:colId xmlns:a16="http://schemas.microsoft.com/office/drawing/2014/main" val="324392063"/>
                    </a:ext>
                  </a:extLst>
                </a:gridCol>
              </a:tblGrid>
              <a:tr h="10741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NOMBRE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TOTAL REGISTROS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FEMENINO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MASCULINO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822845"/>
                  </a:ext>
                </a:extLst>
              </a:tr>
              <a:tr h="421220">
                <a:tc>
                  <a:txBody>
                    <a:bodyPr/>
                    <a:lstStyle/>
                    <a:p>
                      <a:pPr algn="l" fontAlgn="t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I10X-HIPERTENSION ESENCIAL (PRIMARIA)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812510"/>
                  </a:ext>
                </a:extLst>
              </a:tr>
              <a:tr h="421220">
                <a:tc>
                  <a:txBody>
                    <a:bodyPr/>
                    <a:lstStyle/>
                    <a:p>
                      <a:pPr algn="l" fontAlgn="t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Z000-EXAMEN MEDICO GENERAL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300091"/>
                  </a:ext>
                </a:extLst>
              </a:tr>
              <a:tr h="421220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N390-INFECCION DE VIAS URINARIAS, SITIO NO ESPECIFICADO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081888"/>
                  </a:ext>
                </a:extLst>
              </a:tr>
              <a:tr h="501287">
                <a:tc>
                  <a:txBody>
                    <a:bodyPr/>
                    <a:lstStyle/>
                    <a:p>
                      <a:pPr algn="l" fontAlgn="t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E039-HIPOTIROIDISMO, NO ESPECIFICADO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674305"/>
                  </a:ext>
                </a:extLst>
              </a:tr>
              <a:tr h="442594">
                <a:tc>
                  <a:txBody>
                    <a:bodyPr/>
                    <a:lstStyle/>
                    <a:p>
                      <a:pPr algn="l" fontAlgn="t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M255-DOLOR EN ARTICULACION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74560"/>
                  </a:ext>
                </a:extLst>
              </a:tr>
              <a:tr h="421220">
                <a:tc>
                  <a:txBody>
                    <a:bodyPr/>
                    <a:lstStyle/>
                    <a:p>
                      <a:pPr algn="l" fontAlgn="t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R51X-CEFALEA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146988"/>
                  </a:ext>
                </a:extLst>
              </a:tr>
              <a:tr h="429901">
                <a:tc>
                  <a:txBody>
                    <a:bodyPr/>
                    <a:lstStyle/>
                    <a:p>
                      <a:pPr algn="l" fontAlgn="t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R104-OTROS DOLORES ABDOMINALES Y LOS NO ESPECIFICADOS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363596"/>
                  </a:ext>
                </a:extLst>
              </a:tr>
              <a:tr h="505452">
                <a:tc>
                  <a:txBody>
                    <a:bodyPr/>
                    <a:lstStyle/>
                    <a:p>
                      <a:pPr algn="l" fontAlgn="t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M545-LUMBAGO NO ESPECIFICADO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922771"/>
                  </a:ext>
                </a:extLst>
              </a:tr>
              <a:tr h="421220">
                <a:tc>
                  <a:txBody>
                    <a:bodyPr/>
                    <a:lstStyle/>
                    <a:p>
                      <a:pPr algn="l" fontAlgn="t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M796-DOLOR EN MIEMBRO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044268"/>
                  </a:ext>
                </a:extLst>
              </a:tr>
              <a:tr h="421220">
                <a:tc>
                  <a:txBody>
                    <a:bodyPr/>
                    <a:lstStyle/>
                    <a:p>
                      <a:pPr algn="l" fontAlgn="t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K297-GASTRITIS, NO ESPECIFICADA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255092"/>
                  </a:ext>
                </a:extLst>
              </a:tr>
              <a:tr h="42122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OTROS CASOS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910193"/>
                  </a:ext>
                </a:extLst>
              </a:tr>
              <a:tr h="42122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CASOS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975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641804"/>
      </p:ext>
    </p:extLst>
  </p:cSld>
  <p:clrMapOvr>
    <a:masterClrMapping/>
  </p:clrMapOvr>
  <p:transition spd="slow" advTm="4073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 descr="Imagen que contiene persona, mujer, sujetando, pared&#10;&#10;Descripción generada automáticamente">
            <a:extLst>
              <a:ext uri="{FF2B5EF4-FFF2-40B4-BE49-F238E27FC236}">
                <a16:creationId xmlns:a16="http://schemas.microsoft.com/office/drawing/2014/main" id="{4307D369-7706-46DF-8330-C3B6080005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" b="2377"/>
          <a:stretch>
            <a:fillRect/>
          </a:stretch>
        </p:blipFill>
        <p:spPr/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08ABC-F4EB-49EF-B122-7AE1BE6ED7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026B1F-CB47-4C69-A954-2BA2D3B435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DA5882-3D11-4FEA-AD03-FD7734E75E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CA7181C-F081-4094-BAA4-53F6FC5F1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ADF6B48-CFE3-47AE-9B67-51F8F9EF3C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15" name="Marcador de posición de imagen 14" descr="Investigación">
            <a:extLst>
              <a:ext uri="{FF2B5EF4-FFF2-40B4-BE49-F238E27FC236}">
                <a16:creationId xmlns:a16="http://schemas.microsoft.com/office/drawing/2014/main" id="{135A56EA-D980-439A-B045-060338064DF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05793" y="4086216"/>
            <a:ext cx="2342078" cy="2342078"/>
          </a:xfr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15A95033-E38B-425A-B3DF-36B669C87C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22326" y="6295529"/>
            <a:ext cx="5509013" cy="276784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s-CO" sz="6600" dirty="0"/>
              <a:t>Prestación de servicios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F4CED43D-95BE-46A7-AE93-428BADF520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2C8613F-AB16-4703-84B3-6553A425D0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40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4342-FB92-4BF6-8308-553F4B67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altLang="ja-JP" dirty="0"/>
              <a:t>Morbilidad </a:t>
            </a:r>
            <a:r>
              <a:rPr lang="es-CO" altLang="ja-JP" dirty="0">
                <a:solidFill>
                  <a:schemeClr val="accent1"/>
                </a:solidFill>
                <a:latin typeface="Route 159 Bold" pitchFamily="50" charset="0"/>
              </a:rPr>
              <a:t>Consulta Externa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6EAEAE-8310-431A-9D9B-0153781EDD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Hospital Padre Clemente Giraldo- Granada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3D3E6B-3C42-4D12-96F1-2BB8674367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41E11E7-EDBE-42BD-8F87-DA9691806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dirty="0"/>
              <a:t>Distribución de las primeras causas de consulta externa según género</a:t>
            </a:r>
          </a:p>
        </p:txBody>
      </p:sp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1154941" y="2326106"/>
          <a:ext cx="15143747" cy="6540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3475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CO" altLang="ja-JP" dirty="0"/>
              <a:t>Morbilidad </a:t>
            </a:r>
            <a:r>
              <a:rPr lang="es-CO" altLang="ja-JP" dirty="0">
                <a:solidFill>
                  <a:schemeClr val="accent1"/>
                </a:solidFill>
                <a:latin typeface="Route 159 Bold" pitchFamily="50" charset="0"/>
              </a:rPr>
              <a:t>Odontología</a:t>
            </a:r>
            <a:endParaRPr kumimoji="1" lang="es-CO" altLang="ja-JP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Hospital Padre Clemente Giraldo-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21</a:t>
            </a:fld>
            <a:endParaRPr lang="ja-JP" altLang="en-US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4CD0512-7D25-4C3E-BB8D-48CC1100BDB8}"/>
              </a:ext>
            </a:extLst>
          </p:cNvPr>
          <p:cNvGraphicFramePr>
            <a:graphicFrameLocks noGrp="1"/>
          </p:cNvGraphicFramePr>
          <p:nvPr/>
        </p:nvGraphicFramePr>
        <p:xfrm>
          <a:off x="1292008" y="2236401"/>
          <a:ext cx="15407734" cy="632310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7977516">
                  <a:extLst>
                    <a:ext uri="{9D8B030D-6E8A-4147-A177-3AD203B41FA5}">
                      <a16:colId xmlns:a16="http://schemas.microsoft.com/office/drawing/2014/main" val="2051502997"/>
                    </a:ext>
                  </a:extLst>
                </a:gridCol>
                <a:gridCol w="2337596">
                  <a:extLst>
                    <a:ext uri="{9D8B030D-6E8A-4147-A177-3AD203B41FA5}">
                      <a16:colId xmlns:a16="http://schemas.microsoft.com/office/drawing/2014/main" val="3741453869"/>
                    </a:ext>
                  </a:extLst>
                </a:gridCol>
                <a:gridCol w="2448910">
                  <a:extLst>
                    <a:ext uri="{9D8B030D-6E8A-4147-A177-3AD203B41FA5}">
                      <a16:colId xmlns:a16="http://schemas.microsoft.com/office/drawing/2014/main" val="576386981"/>
                    </a:ext>
                  </a:extLst>
                </a:gridCol>
                <a:gridCol w="2643712">
                  <a:extLst>
                    <a:ext uri="{9D8B030D-6E8A-4147-A177-3AD203B41FA5}">
                      <a16:colId xmlns:a16="http://schemas.microsoft.com/office/drawing/2014/main" val="324392063"/>
                    </a:ext>
                  </a:extLst>
                </a:gridCol>
              </a:tblGrid>
              <a:tr h="10741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NOMBRE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TOTAL REGISTROS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FEMENINO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MASCULINO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822845"/>
                  </a:ext>
                </a:extLst>
              </a:tr>
              <a:tr h="42122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K021-CARIES DE LA DENTINA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812510"/>
                  </a:ext>
                </a:extLst>
              </a:tr>
              <a:tr h="42122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K051-GINGIVITIS CRONICA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300091"/>
                  </a:ext>
                </a:extLst>
              </a:tr>
              <a:tr h="42122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K083-RAIZ DENTAL RETENIDA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081888"/>
                  </a:ext>
                </a:extLst>
              </a:tr>
              <a:tr h="501287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K041-NECROSIS DE LA PULPA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674305"/>
                  </a:ext>
                </a:extLst>
              </a:tr>
              <a:tr h="44259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S025-FRACTURA DE LOS DIENTES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74560"/>
                  </a:ext>
                </a:extLst>
              </a:tr>
              <a:tr h="42122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Z012-PACIENTE SANO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146988"/>
                  </a:ext>
                </a:extLst>
              </a:tr>
              <a:tr h="429901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S026-FRACTURA DEL MAXILAR INFERIOR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363596"/>
                  </a:ext>
                </a:extLst>
              </a:tr>
              <a:tr h="505452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K006-ALTERACIONES EN LA ERUPCION DENTARIA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922771"/>
                  </a:ext>
                </a:extLst>
              </a:tr>
              <a:tr h="42122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K053-PERIODONTITIS CRONICA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044268"/>
                  </a:ext>
                </a:extLst>
              </a:tr>
              <a:tr h="42122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K052-PERIODONTITIS AGUDA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910193"/>
                  </a:ext>
                </a:extLst>
              </a:tr>
              <a:tr h="42122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OTROS CASOS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975062"/>
                  </a:ext>
                </a:extLst>
              </a:tr>
              <a:tr h="42122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 CASOS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698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232316"/>
      </p:ext>
    </p:extLst>
  </p:cSld>
  <p:clrMapOvr>
    <a:masterClrMapping/>
  </p:clrMapOvr>
  <p:transition spd="slow" advTm="4073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CO" altLang="ja-JP" dirty="0"/>
              <a:t>Morbilidad </a:t>
            </a:r>
            <a:r>
              <a:rPr lang="es-CO" altLang="ja-JP" dirty="0">
                <a:solidFill>
                  <a:schemeClr val="accent1"/>
                </a:solidFill>
                <a:latin typeface="Route 159 Bold" pitchFamily="50" charset="0"/>
              </a:rPr>
              <a:t>Odontología</a:t>
            </a:r>
            <a:endParaRPr kumimoji="1" lang="es-CO" altLang="ja-JP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altLang="ja-JP" dirty="0"/>
              <a:t>Distribución de las primeras consultas por odontología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Hospital Padre Clemente Giraldo-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22</a:t>
            </a:fld>
            <a:endParaRPr lang="ja-JP" altLang="en-US"/>
          </a:p>
        </p:txBody>
      </p:sp>
      <p:graphicFrame>
        <p:nvGraphicFramePr>
          <p:cNvPr id="7" name="4 Gráfico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/>
        </p:nvGraphicFramePr>
        <p:xfrm>
          <a:off x="1459832" y="2582779"/>
          <a:ext cx="15079579" cy="6284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0953939"/>
      </p:ext>
    </p:extLst>
  </p:cSld>
  <p:clrMapOvr>
    <a:masterClrMapping/>
  </p:clrMapOvr>
  <p:transition spd="slow" advTm="4073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CO" altLang="ja-JP" dirty="0"/>
              <a:t>Morbilidad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Urgencias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Hospital Padre Clemente Giraldo-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23</a:t>
            </a:fld>
            <a:endParaRPr lang="ja-JP" altLang="en-US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9896CAF-7FA5-45EC-ACF3-B9A58FFB4D1F}"/>
              </a:ext>
            </a:extLst>
          </p:cNvPr>
          <p:cNvGraphicFramePr>
            <a:graphicFrameLocks noGrp="1"/>
          </p:cNvGraphicFramePr>
          <p:nvPr/>
        </p:nvGraphicFramePr>
        <p:xfrm>
          <a:off x="1660611" y="2140149"/>
          <a:ext cx="14638077" cy="5774473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7579018">
                  <a:extLst>
                    <a:ext uri="{9D8B030D-6E8A-4147-A177-3AD203B41FA5}">
                      <a16:colId xmlns:a16="http://schemas.microsoft.com/office/drawing/2014/main" val="2051502997"/>
                    </a:ext>
                  </a:extLst>
                </a:gridCol>
                <a:gridCol w="2220826">
                  <a:extLst>
                    <a:ext uri="{9D8B030D-6E8A-4147-A177-3AD203B41FA5}">
                      <a16:colId xmlns:a16="http://schemas.microsoft.com/office/drawing/2014/main" val="3741453869"/>
                    </a:ext>
                  </a:extLst>
                </a:gridCol>
                <a:gridCol w="2326581">
                  <a:extLst>
                    <a:ext uri="{9D8B030D-6E8A-4147-A177-3AD203B41FA5}">
                      <a16:colId xmlns:a16="http://schemas.microsoft.com/office/drawing/2014/main" val="576386981"/>
                    </a:ext>
                  </a:extLst>
                </a:gridCol>
                <a:gridCol w="2511652">
                  <a:extLst>
                    <a:ext uri="{9D8B030D-6E8A-4147-A177-3AD203B41FA5}">
                      <a16:colId xmlns:a16="http://schemas.microsoft.com/office/drawing/2014/main" val="324392063"/>
                    </a:ext>
                  </a:extLst>
                </a:gridCol>
              </a:tblGrid>
              <a:tr h="9466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NOMBRE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TOTAL REGISTROS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FEMENINO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MASCULINO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822845"/>
                  </a:ext>
                </a:extLst>
              </a:tr>
              <a:tr h="3712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R104-OTROS DOLORES ABDOMINALES Y LOS NO ESPECIFICADOS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812510"/>
                  </a:ext>
                </a:extLst>
              </a:tr>
              <a:tr h="3712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N390-INFECCION DE VIAS URINARIAS, SITIO NO ESPECIFICADO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300091"/>
                  </a:ext>
                </a:extLst>
              </a:tr>
              <a:tr h="37124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R51X-CEFALEA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081888"/>
                  </a:ext>
                </a:extLst>
              </a:tr>
              <a:tr h="419594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R074-DOLOR EN EL PECHO, NO ESPECIFICADO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674305"/>
                  </a:ext>
                </a:extLst>
              </a:tr>
              <a:tr h="37124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S610-HERIDA DE DEDO(S) DE LA MANO, SIN DANO DE LA(S) UNA(S)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74560"/>
                  </a:ext>
                </a:extLst>
              </a:tr>
              <a:tr h="37124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S019-HERIDA DE LA CABEZA, PARTE NO ESPECIFICADA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146988"/>
                  </a:ext>
                </a:extLst>
              </a:tr>
              <a:tr h="359489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J441-ENFERMEDAD PULMONAR OBSTRUCTIVA CRONICA CON EXACERBACION AGU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363596"/>
                  </a:ext>
                </a:extLst>
              </a:tr>
              <a:tr h="449836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S430-LUXACION DE LA ARTICULACION DEL HOMBRO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922771"/>
                  </a:ext>
                </a:extLst>
              </a:tr>
              <a:tr h="37124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R11X-NAUSEA Y VOMITO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044268"/>
                  </a:ext>
                </a:extLst>
              </a:tr>
              <a:tr h="37124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S810-HERIDA DE LA RODILLA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255092"/>
                  </a:ext>
                </a:extLst>
              </a:tr>
              <a:tr h="37124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OTROS CASOS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910193"/>
                  </a:ext>
                </a:extLst>
              </a:tr>
              <a:tr h="37124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 CASOS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975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844892"/>
      </p:ext>
    </p:extLst>
  </p:cSld>
  <p:clrMapOvr>
    <a:masterClrMapping/>
  </p:clrMapOvr>
  <p:transition spd="slow" advTm="4073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CO" altLang="ja-JP" dirty="0"/>
              <a:t>Morbilidad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Urgencias</a:t>
            </a: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altLang="ja-JP" dirty="0"/>
              <a:t>Distribución de las primeras causas de urgencias según género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Hospital Padre Clemente Giraldo-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24</a:t>
            </a:fld>
            <a:endParaRPr lang="ja-JP" altLang="en-US"/>
          </a:p>
        </p:txBody>
      </p:sp>
      <p:graphicFrame>
        <p:nvGraphicFramePr>
          <p:cNvPr id="8" name="3 Gráfico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/>
        </p:nvGraphicFramePr>
        <p:xfrm>
          <a:off x="1443789" y="2277979"/>
          <a:ext cx="14614357" cy="672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6517365"/>
      </p:ext>
    </p:extLst>
  </p:cSld>
  <p:clrMapOvr>
    <a:masterClrMapping/>
  </p:clrMapOvr>
  <p:transition spd="slow" advTm="4073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CO" altLang="ja-JP" dirty="0"/>
              <a:t>Morbilidad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Hospitalización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Hospital Padre Clemente Giraldo-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25</a:t>
            </a:fld>
            <a:endParaRPr lang="ja-JP" altLang="en-US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D4CC20F-1EBE-4922-AD06-755C0EE6B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697331"/>
              </p:ext>
            </p:extLst>
          </p:nvPr>
        </p:nvGraphicFramePr>
        <p:xfrm>
          <a:off x="1726405" y="2362200"/>
          <a:ext cx="14833601" cy="6576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0252">
                  <a:extLst>
                    <a:ext uri="{9D8B030D-6E8A-4147-A177-3AD203B41FA5}">
                      <a16:colId xmlns:a16="http://schemas.microsoft.com/office/drawing/2014/main" val="775922135"/>
                    </a:ext>
                  </a:extLst>
                </a:gridCol>
                <a:gridCol w="2250491">
                  <a:extLst>
                    <a:ext uri="{9D8B030D-6E8A-4147-A177-3AD203B41FA5}">
                      <a16:colId xmlns:a16="http://schemas.microsoft.com/office/drawing/2014/main" val="2815050887"/>
                    </a:ext>
                  </a:extLst>
                </a:gridCol>
                <a:gridCol w="2357658">
                  <a:extLst>
                    <a:ext uri="{9D8B030D-6E8A-4147-A177-3AD203B41FA5}">
                      <a16:colId xmlns:a16="http://schemas.microsoft.com/office/drawing/2014/main" val="165429604"/>
                    </a:ext>
                  </a:extLst>
                </a:gridCol>
                <a:gridCol w="2545200">
                  <a:extLst>
                    <a:ext uri="{9D8B030D-6E8A-4147-A177-3AD203B41FA5}">
                      <a16:colId xmlns:a16="http://schemas.microsoft.com/office/drawing/2014/main" val="729869061"/>
                    </a:ext>
                  </a:extLst>
                </a:gridCol>
              </a:tblGrid>
              <a:tr h="7186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NOMBRE</a:t>
                      </a:r>
                      <a:endParaRPr lang="es-CO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CASOS</a:t>
                      </a:r>
                      <a:endParaRPr lang="es-CO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FEMENINO</a:t>
                      </a:r>
                      <a:endParaRPr lang="es-CO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MASCULINO</a:t>
                      </a:r>
                      <a:endParaRPr lang="es-CO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250616"/>
                  </a:ext>
                </a:extLst>
              </a:tr>
              <a:tr h="42271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N390-INFECCION DE VIAS URINARIAS, SITIO NO ESPECIFICADO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718503"/>
                  </a:ext>
                </a:extLst>
              </a:tr>
              <a:tr h="42271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O800-PARTO UNICO ESPONTANEO, PRESENTACION CEFALICA DE VERTICE</a:t>
                      </a:r>
                      <a:endParaRPr lang="es-CO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477811"/>
                  </a:ext>
                </a:extLst>
              </a:tr>
              <a:tr h="422715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J441-ENFERMEDAD PULMONAR OBSTRUCTIVA CRONICA CON EXACERBACION AGUDA, NO ESPECIFICADA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243522"/>
                  </a:ext>
                </a:extLst>
              </a:tr>
              <a:tr h="42271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I500-INSUFICIENCIA CARDIACA CONGESTIVA</a:t>
                      </a:r>
                      <a:endParaRPr lang="es-CO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196458"/>
                  </a:ext>
                </a:extLst>
              </a:tr>
              <a:tr h="42271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J159-NEUMONIA BACTERIANA, NO ESPECIFICADA</a:t>
                      </a:r>
                      <a:endParaRPr lang="es-CO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721840"/>
                  </a:ext>
                </a:extLst>
              </a:tr>
              <a:tr h="42271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K922-HEMORRAGIA GASTROINTESTINAL, NO ESPECIFICADA</a:t>
                      </a:r>
                      <a:endParaRPr lang="es-CO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493429"/>
                  </a:ext>
                </a:extLst>
              </a:tr>
              <a:tr h="422715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R104-OTROS DOLORES ABDOMINALES Y LOS NO ESPECIFICADOS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051407"/>
                  </a:ext>
                </a:extLst>
              </a:tr>
              <a:tr h="42271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F312-TRASTORNO AFECTIVO BIPOLAR, EPISODIO MANIACO PRESENTE CON SINTOMAS PSICOTICOS</a:t>
                      </a:r>
                      <a:endParaRPr lang="es-CO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916932"/>
                  </a:ext>
                </a:extLst>
              </a:tr>
              <a:tr h="42271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J189-NEUMONIA NO ESPECIFICADA</a:t>
                      </a:r>
                      <a:endParaRPr lang="es-CO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454605"/>
                  </a:ext>
                </a:extLst>
              </a:tr>
              <a:tr h="42271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D649-ANEMIA DE TIPO NO ESPECIFICADO</a:t>
                      </a:r>
                      <a:endParaRPr lang="es-CO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501549"/>
                  </a:ext>
                </a:extLst>
              </a:tr>
              <a:tr h="42271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OTROS CASOS</a:t>
                      </a:r>
                      <a:endParaRPr lang="es-CO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s-CO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s-CO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CO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569074"/>
                  </a:ext>
                </a:extLst>
              </a:tr>
              <a:tr h="42271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 CASOS</a:t>
                      </a:r>
                      <a:endParaRPr lang="es-CO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154</a:t>
                      </a:r>
                      <a:endParaRPr lang="es-CO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es-CO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s-CO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942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634422"/>
      </p:ext>
    </p:extLst>
  </p:cSld>
  <p:clrMapOvr>
    <a:masterClrMapping/>
  </p:clrMapOvr>
  <p:transition spd="slow" advTm="4073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CO" altLang="ja-JP" dirty="0"/>
              <a:t>Morbilidad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Hospitalización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Hospital Padre Clemente Giraldo-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26</a:t>
            </a:fld>
            <a:endParaRPr lang="ja-JP" altLang="en-US"/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547785"/>
              </p:ext>
            </p:extLst>
          </p:nvPr>
        </p:nvGraphicFramePr>
        <p:xfrm>
          <a:off x="1397000" y="2413000"/>
          <a:ext cx="15754170" cy="657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9125203"/>
      </p:ext>
    </p:extLst>
  </p:cSld>
  <p:clrMapOvr>
    <a:masterClrMapping/>
  </p:clrMapOvr>
  <p:transition spd="slow" advTm="4073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CO" altLang="ja-JP" dirty="0"/>
              <a:t>Mortalidad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2020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Hospital Padre Clemente Giraldo-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27</a:t>
            </a:fld>
            <a:endParaRPr lang="ja-JP" altLang="en-US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BC16F4B-5BDD-47BE-8C49-BA465CCAD933}"/>
              </a:ext>
            </a:extLst>
          </p:cNvPr>
          <p:cNvGraphicFramePr>
            <a:graphicFrameLocks noGrp="1"/>
          </p:cNvGraphicFramePr>
          <p:nvPr/>
        </p:nvGraphicFramePr>
        <p:xfrm>
          <a:off x="964131" y="2400300"/>
          <a:ext cx="9543448" cy="54864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316460">
                  <a:extLst>
                    <a:ext uri="{9D8B030D-6E8A-4147-A177-3AD203B41FA5}">
                      <a16:colId xmlns:a16="http://schemas.microsoft.com/office/drawing/2014/main" val="1769920546"/>
                    </a:ext>
                  </a:extLst>
                </a:gridCol>
                <a:gridCol w="1483411">
                  <a:extLst>
                    <a:ext uri="{9D8B030D-6E8A-4147-A177-3AD203B41FA5}">
                      <a16:colId xmlns:a16="http://schemas.microsoft.com/office/drawing/2014/main" val="140552519"/>
                    </a:ext>
                  </a:extLst>
                </a:gridCol>
                <a:gridCol w="1743577">
                  <a:extLst>
                    <a:ext uri="{9D8B030D-6E8A-4147-A177-3AD203B41FA5}">
                      <a16:colId xmlns:a16="http://schemas.microsoft.com/office/drawing/2014/main" val="41982956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</a:rPr>
                        <a:t>CAUSA  DIRECTA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</a:rPr>
                        <a:t>FEMENINO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</a:rPr>
                        <a:t>MASCULINO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1643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PARO CARDIORRESPIRATORIO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796236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FALLA  MULTIORGANICA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44821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INFARTO AGUDO DE MIOCARDIO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298627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ENFERMEDAD CEREBROVASCULAR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55139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FALLA VENTILATORIA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172398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SHOC HIPOVOLEMICO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513605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HEMORRAGIA INTRACEREBRAL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889200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PARO CARDIACO MUERTE SIN ASISTENCIA Y OTRA CAUSA DESCONOCIDA DE MORTALIDAD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936547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HIPOPERFUSIÓN CEREBRAL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7921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SEPSIS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0846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TUMOR CEREBRAL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16102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SHOCK CARDIOGENICO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797286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DESEQUILIBRIO HIDROELECTROLITICO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18357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NEUMONIA  ADQUIRIDA  EN  LA  COMUNIDAD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30448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MUERTE NATURAL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124917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CASOS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512825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5E2AD80-5554-4F8A-B0F8-1441A340FC8C}"/>
              </a:ext>
            </a:extLst>
          </p:cNvPr>
          <p:cNvGraphicFramePr>
            <a:graphicFrameLocks/>
          </p:cNvGraphicFramePr>
          <p:nvPr/>
        </p:nvGraphicFramePr>
        <p:xfrm>
          <a:off x="11117338" y="2119562"/>
          <a:ext cx="6528977" cy="5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2424422"/>
      </p:ext>
    </p:extLst>
  </p:cSld>
  <p:clrMapOvr>
    <a:masterClrMapping/>
  </p:clrMapOvr>
  <p:transition spd="slow" advTm="4073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CO" altLang="ja-JP" dirty="0"/>
              <a:t>Mortalidad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2020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Hospital Padre Clemente Giraldo-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28</a:t>
            </a:fld>
            <a:endParaRPr lang="ja-JP" altLang="en-US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62F46FE-00D4-468B-8A99-E52604C5B64A}"/>
              </a:ext>
            </a:extLst>
          </p:cNvPr>
          <p:cNvGraphicFramePr>
            <a:graphicFrameLocks noGrp="1"/>
          </p:cNvGraphicFramePr>
          <p:nvPr/>
        </p:nvGraphicFramePr>
        <p:xfrm>
          <a:off x="9754012" y="6989102"/>
          <a:ext cx="5155440" cy="1339194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2890633">
                  <a:extLst>
                    <a:ext uri="{9D8B030D-6E8A-4147-A177-3AD203B41FA5}">
                      <a16:colId xmlns:a16="http://schemas.microsoft.com/office/drawing/2014/main" val="559614002"/>
                    </a:ext>
                  </a:extLst>
                </a:gridCol>
                <a:gridCol w="2264807">
                  <a:extLst>
                    <a:ext uri="{9D8B030D-6E8A-4147-A177-3AD203B41FA5}">
                      <a16:colId xmlns:a16="http://schemas.microsoft.com/office/drawing/2014/main" val="230749521"/>
                    </a:ext>
                  </a:extLst>
                </a:gridCol>
              </a:tblGrid>
              <a:tr h="669597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NATURAL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s-CO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7914143"/>
                  </a:ext>
                </a:extLst>
              </a:tr>
              <a:tr h="669597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VIOLENTA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257766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441BB3A-5F79-4323-8981-ED9283A5FA63}"/>
              </a:ext>
            </a:extLst>
          </p:cNvPr>
          <p:cNvGraphicFramePr>
            <a:graphicFrameLocks noGrp="1"/>
          </p:cNvGraphicFramePr>
          <p:nvPr/>
        </p:nvGraphicFramePr>
        <p:xfrm>
          <a:off x="1849295" y="6989102"/>
          <a:ext cx="7001813" cy="124968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177712">
                  <a:extLst>
                    <a:ext uri="{9D8B030D-6E8A-4147-A177-3AD203B41FA5}">
                      <a16:colId xmlns:a16="http://schemas.microsoft.com/office/drawing/2014/main" val="2923306843"/>
                    </a:ext>
                  </a:extLst>
                </a:gridCol>
                <a:gridCol w="2824101">
                  <a:extLst>
                    <a:ext uri="{9D8B030D-6E8A-4147-A177-3AD203B41FA5}">
                      <a16:colId xmlns:a16="http://schemas.microsoft.com/office/drawing/2014/main" val="15316471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</a:rPr>
                        <a:t>CAUSA  DE LAS VIOLENTAS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</a:rPr>
                        <a:t>MASCULINO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61015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u="none" strike="noStrike" dirty="0">
                          <a:effectLst/>
                        </a:rPr>
                        <a:t>CAÍDA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</a:rPr>
                        <a:t>1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70506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u="none" strike="noStrike" dirty="0">
                          <a:effectLst/>
                        </a:rPr>
                        <a:t>SUICIDIO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</a:rPr>
                        <a:t>1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366729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u="none" strike="noStrike" dirty="0">
                          <a:effectLst/>
                        </a:rPr>
                        <a:t>PICADURA DE ABEJAS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</a:rPr>
                        <a:t>1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8387593"/>
                  </a:ext>
                </a:extLst>
              </a:tr>
            </a:tbl>
          </a:graphicData>
        </a:graphic>
      </p:graphicFrame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/>
        </p:nvGraphicFramePr>
        <p:xfrm>
          <a:off x="4630680" y="1946794"/>
          <a:ext cx="9025051" cy="468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39977"/>
      </p:ext>
    </p:extLst>
  </p:cSld>
  <p:clrMapOvr>
    <a:masterClrMapping/>
  </p:clrMapOvr>
  <p:transition spd="slow" advTm="4073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CO" altLang="ja-JP" dirty="0"/>
              <a:t>Nacimientos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2020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Hospital Padre Clemente Giraldo-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29</a:t>
            </a:fld>
            <a:endParaRPr lang="ja-JP" alt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318334-1D3B-44A7-805A-4BC1E9DEB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913" y="2188570"/>
            <a:ext cx="7351634" cy="17181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711C613-2DDA-48CD-BE39-EC76E5DCA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913" y="4189674"/>
            <a:ext cx="8487078" cy="1983570"/>
          </a:xfrm>
          <a:prstGeom prst="rect">
            <a:avLst/>
          </a:prstGeom>
        </p:spPr>
      </p:pic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1EB95BC0-FD5A-426B-BA56-2615BE337974}"/>
              </a:ext>
            </a:extLst>
          </p:cNvPr>
          <p:cNvGraphicFramePr>
            <a:graphicFrameLocks/>
          </p:cNvGraphicFramePr>
          <p:nvPr/>
        </p:nvGraphicFramePr>
        <p:xfrm>
          <a:off x="10474803" y="1972898"/>
          <a:ext cx="6676367" cy="6417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74CCECB7-84DC-4CB4-81ED-729E836FC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912" y="6696035"/>
            <a:ext cx="8697887" cy="198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40950"/>
      </p:ext>
    </p:extLst>
  </p:cSld>
  <p:clrMapOvr>
    <a:masterClrMapping/>
  </p:clrMapOvr>
  <p:transition spd="slow" advTm="4073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B723998B-63C7-40ED-9C28-BF9D19F7CF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3" b="3763"/>
          <a:stretch>
            <a:fillRect/>
          </a:stretch>
        </p:blipFill>
        <p:spPr/>
      </p:pic>
      <p:sp>
        <p:nvSpPr>
          <p:cNvPr id="33" name="Text Placeholder 32"/>
          <p:cNvSpPr>
            <a:spLocks noGrp="1"/>
          </p:cNvSpPr>
          <p:nvPr>
            <p:ph type="body" sz="quarter" idx="16"/>
          </p:nvPr>
        </p:nvSpPr>
        <p:spPr>
          <a:xfrm rot="10800000">
            <a:off x="1" y="1"/>
            <a:ext cx="11443062" cy="102870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403228" y="1433735"/>
            <a:ext cx="9256063" cy="2812243"/>
          </a:xfrm>
        </p:spPr>
        <p:txBody>
          <a:bodyPr>
            <a:normAutofit/>
          </a:bodyPr>
          <a:lstStyle/>
          <a:p>
            <a:r>
              <a:rPr lang="es-CO" altLang="ja-JP" sz="7200" dirty="0"/>
              <a:t>Resultados e indicadores de calidad</a:t>
            </a:r>
            <a:endParaRPr kumimoji="1" lang="es-CO" altLang="ja-JP" sz="720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422277" y="4514784"/>
            <a:ext cx="7720929" cy="2975742"/>
          </a:xfrm>
        </p:spPr>
        <p:txBody>
          <a:bodyPr>
            <a:normAutofit/>
          </a:bodyPr>
          <a:lstStyle/>
          <a:p>
            <a:r>
              <a:rPr lang="es-CO" altLang="ja-JP" sz="4000" dirty="0"/>
              <a:t>Resolución 256 de 2016</a:t>
            </a:r>
            <a:endParaRPr kumimoji="1" lang="es-CO" altLang="ja-JP" sz="4000" dirty="0"/>
          </a:p>
        </p:txBody>
      </p:sp>
    </p:spTree>
    <p:extLst>
      <p:ext uri="{BB962C8B-B14F-4D97-AF65-F5344CB8AC3E}">
        <p14:creationId xmlns:p14="http://schemas.microsoft.com/office/powerpoint/2010/main" val="1447229778"/>
      </p:ext>
    </p:extLst>
  </p:cSld>
  <p:clrMapOvr>
    <a:masterClrMapping/>
  </p:clrMapOvr>
  <p:transition spd="slow" advTm="5256"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D94B837D-883F-43A7-A214-5B34373655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6" b="11036"/>
          <a:stretch>
            <a:fillRect/>
          </a:stretch>
        </p:blipFill>
        <p:spPr/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75FE4A-BE2B-4671-B2CA-48CD294328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830F03-CF47-4AA8-9C23-E5CBC8B3CE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4B3CA9F-59FA-4002-BE79-019ED583E7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7CE183C-4875-4271-A08D-41901F7EC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AB5637E-128E-4705-B32C-9362E58DBA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15" name="Marcador de posición de imagen 14" descr="Apretón de manos">
            <a:extLst>
              <a:ext uri="{FF2B5EF4-FFF2-40B4-BE49-F238E27FC236}">
                <a16:creationId xmlns:a16="http://schemas.microsoft.com/office/drawing/2014/main" id="{B6BA2686-54FA-4E27-B520-A24DFA5C34D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92594" y="4104445"/>
            <a:ext cx="3103341" cy="3103341"/>
          </a:xfr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FB2F5B16-0BF8-4551-B134-2A1FD2B607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95451" y="6439643"/>
            <a:ext cx="6556568" cy="2275489"/>
          </a:xfrm>
        </p:spPr>
        <p:txBody>
          <a:bodyPr>
            <a:normAutofit/>
          </a:bodyPr>
          <a:lstStyle/>
          <a:p>
            <a:r>
              <a:rPr lang="es-CO" sz="6600" dirty="0"/>
              <a:t>Contratación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7B6C5102-F354-4DEF-9DBB-BD92D1BBD2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0E3536F1-EA23-4683-99D2-4F76E4D323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64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E.S.E Hospital Padre Clemente Giraldo |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31</a:t>
            </a:fld>
            <a:endParaRPr lang="ja-JP" altLang="en-US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5704D21-F221-4D43-B993-5F89825B93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56413"/>
              </p:ext>
            </p:extLst>
          </p:nvPr>
        </p:nvGraphicFramePr>
        <p:xfrm>
          <a:off x="2616200" y="1474940"/>
          <a:ext cx="12344400" cy="555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タイトル 11">
            <a:extLst>
              <a:ext uri="{FF2B5EF4-FFF2-40B4-BE49-F238E27FC236}">
                <a16:creationId xmlns:a16="http://schemas.microsoft.com/office/drawing/2014/main" id="{CED361E1-9836-4047-9930-D8E80EF6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</p:spPr>
        <p:txBody>
          <a:bodyPr/>
          <a:lstStyle/>
          <a:p>
            <a:r>
              <a:rPr kumimoji="1" lang="es-CO" altLang="ja-JP" dirty="0"/>
              <a:t>CONTRATACIÓN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2020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94B22C63-D3C8-4289-B153-ABDAC6F33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188878"/>
              </p:ext>
            </p:extLst>
          </p:nvPr>
        </p:nvGraphicFramePr>
        <p:xfrm>
          <a:off x="3784600" y="7289801"/>
          <a:ext cx="10007600" cy="2271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6459">
                  <a:extLst>
                    <a:ext uri="{9D8B030D-6E8A-4147-A177-3AD203B41FA5}">
                      <a16:colId xmlns:a16="http://schemas.microsoft.com/office/drawing/2014/main" val="2742585735"/>
                    </a:ext>
                  </a:extLst>
                </a:gridCol>
                <a:gridCol w="2956175">
                  <a:extLst>
                    <a:ext uri="{9D8B030D-6E8A-4147-A177-3AD203B41FA5}">
                      <a16:colId xmlns:a16="http://schemas.microsoft.com/office/drawing/2014/main" val="2441655697"/>
                    </a:ext>
                  </a:extLst>
                </a:gridCol>
                <a:gridCol w="2684966">
                  <a:extLst>
                    <a:ext uri="{9D8B030D-6E8A-4147-A177-3AD203B41FA5}">
                      <a16:colId xmlns:a16="http://schemas.microsoft.com/office/drawing/2014/main" val="1824789277"/>
                    </a:ext>
                  </a:extLst>
                </a:gridCol>
              </a:tblGrid>
              <a:tr h="4698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300" b="1" u="none" strike="noStrike" dirty="0">
                          <a:effectLst/>
                        </a:rPr>
                        <a:t>TIPO DE CONTRATO</a:t>
                      </a:r>
                      <a:endParaRPr lang="es-CO" sz="2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300" b="1" u="none" strike="noStrike" dirty="0">
                          <a:effectLst/>
                        </a:rPr>
                        <a:t>No. DE CONTRATOS</a:t>
                      </a:r>
                      <a:endParaRPr lang="es-CO" sz="2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300" b="1" u="none" strike="noStrike" dirty="0">
                          <a:effectLst/>
                        </a:rPr>
                        <a:t>VALOR</a:t>
                      </a:r>
                      <a:endParaRPr lang="es-CO" sz="2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766018"/>
                  </a:ext>
                </a:extLst>
              </a:tr>
              <a:tr h="3998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300" u="none" strike="noStrike" dirty="0">
                          <a:effectLst/>
                        </a:rPr>
                        <a:t>PRESTACIÓN DE SERVICIOS</a:t>
                      </a:r>
                      <a:endParaRPr lang="es-CO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300" u="none" strike="noStrike" dirty="0">
                          <a:effectLst/>
                        </a:rPr>
                        <a:t>52</a:t>
                      </a:r>
                      <a:endParaRPr lang="es-CO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300" u="none" strike="noStrike" dirty="0">
                          <a:effectLst/>
                        </a:rPr>
                        <a:t>$572,411,628</a:t>
                      </a:r>
                      <a:endParaRPr lang="es-CO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751340"/>
                  </a:ext>
                </a:extLst>
              </a:tr>
              <a:tr h="3260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300" u="none" strike="noStrike" dirty="0">
                          <a:effectLst/>
                        </a:rPr>
                        <a:t>SUMINISTROS</a:t>
                      </a:r>
                      <a:endParaRPr lang="es-CO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300" u="none" strike="noStrike" dirty="0">
                          <a:effectLst/>
                        </a:rPr>
                        <a:t>11</a:t>
                      </a:r>
                      <a:endParaRPr lang="es-CO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300" u="none" strike="noStrike" dirty="0">
                          <a:effectLst/>
                        </a:rPr>
                        <a:t>$352,000,000</a:t>
                      </a:r>
                      <a:endParaRPr lang="es-CO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682601"/>
                  </a:ext>
                </a:extLst>
              </a:tr>
              <a:tr h="3260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300" u="none" strike="noStrike" dirty="0">
                          <a:effectLst/>
                        </a:rPr>
                        <a:t>MANTENIMIENTO</a:t>
                      </a:r>
                      <a:endParaRPr lang="es-CO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300" u="none" strike="noStrike" dirty="0">
                          <a:effectLst/>
                        </a:rPr>
                        <a:t>7</a:t>
                      </a:r>
                      <a:endParaRPr lang="es-CO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300" u="none" strike="noStrike" dirty="0">
                          <a:effectLst/>
                        </a:rPr>
                        <a:t>$142,295,236</a:t>
                      </a:r>
                      <a:endParaRPr lang="es-CO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521499"/>
                  </a:ext>
                </a:extLst>
              </a:tr>
              <a:tr h="652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300" b="1" u="none" strike="noStrike" dirty="0">
                          <a:effectLst/>
                        </a:rPr>
                        <a:t>TOTAL CONTRATOS A DICIEMBRE 31 DE 2020</a:t>
                      </a:r>
                      <a:endParaRPr lang="es-ES" sz="2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300" b="1" u="none" strike="noStrike" dirty="0">
                          <a:effectLst/>
                        </a:rPr>
                        <a:t>70</a:t>
                      </a:r>
                      <a:endParaRPr lang="es-CO" sz="2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300" b="1" u="none" strike="noStrike" dirty="0">
                          <a:effectLst/>
                        </a:rPr>
                        <a:t>$1,066,706,864</a:t>
                      </a:r>
                      <a:endParaRPr lang="es-CO" sz="2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963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880902"/>
      </p:ext>
    </p:extLst>
  </p:cSld>
  <p:clrMapOvr>
    <a:masterClrMapping/>
  </p:clrMapOvr>
  <p:transition spd="slow" advTm="4073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E.S.E Hospital Padre Clemente Giraldo |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6" name="タイトル 11">
            <a:extLst>
              <a:ext uri="{FF2B5EF4-FFF2-40B4-BE49-F238E27FC236}">
                <a16:creationId xmlns:a16="http://schemas.microsoft.com/office/drawing/2014/main" id="{5EFDDBB7-FF44-405E-B723-DB93FD05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921444"/>
          </a:xfrm>
        </p:spPr>
        <p:txBody>
          <a:bodyPr>
            <a:normAutofit fontScale="90000"/>
          </a:bodyPr>
          <a:lstStyle/>
          <a:p>
            <a:r>
              <a:rPr kumimoji="1" lang="es-CO" altLang="ja-JP" dirty="0"/>
              <a:t>CONTRATACIÓN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690D166-1673-416C-8E3B-3F709A864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115844"/>
              </p:ext>
            </p:extLst>
          </p:nvPr>
        </p:nvGraphicFramePr>
        <p:xfrm>
          <a:off x="1219200" y="2057401"/>
          <a:ext cx="15931968" cy="7406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1876">
                  <a:extLst>
                    <a:ext uri="{9D8B030D-6E8A-4147-A177-3AD203B41FA5}">
                      <a16:colId xmlns:a16="http://schemas.microsoft.com/office/drawing/2014/main" val="3902016814"/>
                    </a:ext>
                  </a:extLst>
                </a:gridCol>
                <a:gridCol w="2114305">
                  <a:extLst>
                    <a:ext uri="{9D8B030D-6E8A-4147-A177-3AD203B41FA5}">
                      <a16:colId xmlns:a16="http://schemas.microsoft.com/office/drawing/2014/main" val="1697842952"/>
                    </a:ext>
                  </a:extLst>
                </a:gridCol>
                <a:gridCol w="5469610">
                  <a:extLst>
                    <a:ext uri="{9D8B030D-6E8A-4147-A177-3AD203B41FA5}">
                      <a16:colId xmlns:a16="http://schemas.microsoft.com/office/drawing/2014/main" val="3018410164"/>
                    </a:ext>
                  </a:extLst>
                </a:gridCol>
                <a:gridCol w="2987603">
                  <a:extLst>
                    <a:ext uri="{9D8B030D-6E8A-4147-A177-3AD203B41FA5}">
                      <a16:colId xmlns:a16="http://schemas.microsoft.com/office/drawing/2014/main" val="2372727321"/>
                    </a:ext>
                  </a:extLst>
                </a:gridCol>
                <a:gridCol w="2120049">
                  <a:extLst>
                    <a:ext uri="{9D8B030D-6E8A-4147-A177-3AD203B41FA5}">
                      <a16:colId xmlns:a16="http://schemas.microsoft.com/office/drawing/2014/main" val="3163578654"/>
                    </a:ext>
                  </a:extLst>
                </a:gridCol>
                <a:gridCol w="1838525">
                  <a:extLst>
                    <a:ext uri="{9D8B030D-6E8A-4147-A177-3AD203B41FA5}">
                      <a16:colId xmlns:a16="http://schemas.microsoft.com/office/drawing/2014/main" val="2046001717"/>
                    </a:ext>
                  </a:extLst>
                </a:gridCol>
              </a:tblGrid>
              <a:tr h="8077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NUMERO DEL CONTRATO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TIPO DE CONTRATO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OBJETO DEL CONTRATO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CONTRATISTA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VALOR DEL CONTRATO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DURACION DEL CONTRATO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125644"/>
                  </a:ext>
                </a:extLst>
              </a:tr>
              <a:tr h="6826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P001-Enero 02/2020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Prestación de servicios como auxiliar de enfermería.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Esteban Trejos Alvarado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13,800,000.00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Seis (6) meses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003793"/>
                  </a:ext>
                </a:extLst>
              </a:tr>
              <a:tr h="6826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P002-Enero 02/2020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Prestación de Servicios como Auxiliar de Enfermería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Liliana Patricia Daza Toro  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13,800,000.00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Seis (6) Meses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32588"/>
                  </a:ext>
                </a:extLst>
              </a:tr>
              <a:tr h="9101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P003-Enero 02/2020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Prestación del Servicio Integral de Aseo sus instalaciones Administrativas y Desinfección General y Hospitalario en el área de Urgencias y Hospitalización.  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Sindicato de trabajadores de la Salud  “SINTRASAN”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51,027,128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Doce (12) Meses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825006"/>
                  </a:ext>
                </a:extLst>
              </a:tr>
              <a:tr h="15927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P004- Enero 02/2020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Prestar los servicios de Imagenología, (Resonancias, Ecografías, Tac, Radiología) en sus instalaciones, además de procesamiento de recogida, procesamiento, entrega de resultados y asesoría técnica y científica en muestras y pruebas de laboratorio clínico y citologías.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Sociedad Médica de Rionegro S.A SOMER S.A 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22,000,000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Seis (06) meses.  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953655"/>
                  </a:ext>
                </a:extLst>
              </a:tr>
              <a:tr h="6826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P005-Enero 02/2020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Prestación de Servicios como Auxiliar de Enfermería.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Guillermo Castrillón López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13,800,000.00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Seis (6) Meses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186599"/>
                  </a:ext>
                </a:extLst>
              </a:tr>
              <a:tr h="6826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P006-Enero 02/2020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Prestación de Servicios Médicos.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José Tiberio Pineda Taborda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15,000,000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Seis (6) Meses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102571"/>
                  </a:ext>
                </a:extLst>
              </a:tr>
              <a:tr h="6826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P007-Enero 02/2020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Prestación de Servicios de Conducción de la ambulancia.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Mario Wilson Muñoz Caro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7,560,000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Seis (6) Meses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42197"/>
                  </a:ext>
                </a:extLst>
              </a:tr>
              <a:tr h="6826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P008- Enero 02/2020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Prestación de Servicios de Auxiliar de Droguería. 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Yolima Cardona Montoya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7,638,000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Seis (6) Meses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113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575081"/>
      </p:ext>
    </p:extLst>
  </p:cSld>
  <p:clrMapOvr>
    <a:masterClrMapping/>
  </p:clrMapOvr>
  <p:transition spd="slow" advTm="4073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E.S.E Hospital Padre Clemente Giraldo |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33</a:t>
            </a:fld>
            <a:endParaRPr lang="ja-JP" altLang="en-US"/>
          </a:p>
        </p:txBody>
      </p:sp>
      <p:sp>
        <p:nvSpPr>
          <p:cNvPr id="6" name="タイトル 11">
            <a:extLst>
              <a:ext uri="{FF2B5EF4-FFF2-40B4-BE49-F238E27FC236}">
                <a16:creationId xmlns:a16="http://schemas.microsoft.com/office/drawing/2014/main" id="{5EFDDBB7-FF44-405E-B723-DB93FD05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921444"/>
          </a:xfrm>
        </p:spPr>
        <p:txBody>
          <a:bodyPr>
            <a:normAutofit fontScale="90000"/>
          </a:bodyPr>
          <a:lstStyle/>
          <a:p>
            <a:r>
              <a:rPr kumimoji="1" lang="es-CO" altLang="ja-JP" dirty="0"/>
              <a:t>CONTRATACIÓN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2AC1C71-E047-407A-A4B4-29E195658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617281"/>
              </p:ext>
            </p:extLst>
          </p:nvPr>
        </p:nvGraphicFramePr>
        <p:xfrm>
          <a:off x="1168400" y="1905000"/>
          <a:ext cx="15982768" cy="7470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6345">
                  <a:extLst>
                    <a:ext uri="{9D8B030D-6E8A-4147-A177-3AD203B41FA5}">
                      <a16:colId xmlns:a16="http://schemas.microsoft.com/office/drawing/2014/main" val="4052922235"/>
                    </a:ext>
                  </a:extLst>
                </a:gridCol>
                <a:gridCol w="2121046">
                  <a:extLst>
                    <a:ext uri="{9D8B030D-6E8A-4147-A177-3AD203B41FA5}">
                      <a16:colId xmlns:a16="http://schemas.microsoft.com/office/drawing/2014/main" val="374266655"/>
                    </a:ext>
                  </a:extLst>
                </a:gridCol>
                <a:gridCol w="5487051">
                  <a:extLst>
                    <a:ext uri="{9D8B030D-6E8A-4147-A177-3AD203B41FA5}">
                      <a16:colId xmlns:a16="http://schemas.microsoft.com/office/drawing/2014/main" val="2820729420"/>
                    </a:ext>
                  </a:extLst>
                </a:gridCol>
                <a:gridCol w="2997129">
                  <a:extLst>
                    <a:ext uri="{9D8B030D-6E8A-4147-A177-3AD203B41FA5}">
                      <a16:colId xmlns:a16="http://schemas.microsoft.com/office/drawing/2014/main" val="3320023379"/>
                    </a:ext>
                  </a:extLst>
                </a:gridCol>
                <a:gridCol w="2126809">
                  <a:extLst>
                    <a:ext uri="{9D8B030D-6E8A-4147-A177-3AD203B41FA5}">
                      <a16:colId xmlns:a16="http://schemas.microsoft.com/office/drawing/2014/main" val="1573861588"/>
                    </a:ext>
                  </a:extLst>
                </a:gridCol>
                <a:gridCol w="1844388">
                  <a:extLst>
                    <a:ext uri="{9D8B030D-6E8A-4147-A177-3AD203B41FA5}">
                      <a16:colId xmlns:a16="http://schemas.microsoft.com/office/drawing/2014/main" val="3824242832"/>
                    </a:ext>
                  </a:extLst>
                </a:gridCol>
              </a:tblGrid>
              <a:tr h="7767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NUMERO DEL CONTRATO</a:t>
                      </a:r>
                      <a:endParaRPr lang="es-CO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TIPO DE CONTRATO</a:t>
                      </a:r>
                      <a:endParaRPr lang="es-CO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OBJETO DEL CONTRATO</a:t>
                      </a:r>
                      <a:endParaRPr lang="es-CO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CONTRATISTA</a:t>
                      </a:r>
                      <a:endParaRPr lang="es-CO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VALOR DEL CONTRATO</a:t>
                      </a:r>
                      <a:endParaRPr lang="es-CO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DURACION DEL CONTRATO</a:t>
                      </a:r>
                      <a:endParaRPr lang="es-CO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344008"/>
                  </a:ext>
                </a:extLst>
              </a:tr>
              <a:tr h="6563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P009- Enero 02/2020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700" u="none" strike="noStrike" dirty="0">
                          <a:effectLst/>
                        </a:rPr>
                        <a:t>Prestación de servicios médicos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700" u="none" strike="noStrike" dirty="0">
                          <a:effectLst/>
                        </a:rPr>
                        <a:t>Tomas Alberto Pérez Cervantes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700" u="none" strike="noStrike" dirty="0">
                          <a:effectLst/>
                        </a:rPr>
                        <a:t>15,000,000.00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Seis (6) Meses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5454"/>
                  </a:ext>
                </a:extLst>
              </a:tr>
              <a:tr h="6563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P010-Enero 02/2020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PRESTACIÓN DE SERVICIOS MÉDICOS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Luis Fernando Herrera Pinto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15,000,000.00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Seis (6) meses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152647"/>
                  </a:ext>
                </a:extLst>
              </a:tr>
              <a:tr h="6563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P011-Enero 02/2020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Prestar asesoría contable especializada.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Jhonatan Fabian Cardona Munera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12,360,000.00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Seis (06) Meses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063159"/>
                  </a:ext>
                </a:extLst>
              </a:tr>
              <a:tr h="10939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P012- Enero 02/2020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Acompañamiento y Asesoraría en el Implementación del modelo estándar de control Interno MECI-2005, y el sistema Obligatorio de Garantía de Calidad (SOGC) 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A.C. Auditoría y Consultoría S.A.S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16,686,000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Seis (06) Meses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039425"/>
                  </a:ext>
                </a:extLst>
              </a:tr>
              <a:tr h="6563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P013- Enero 02/2020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Poner los conocimientos y experiencia profesional como Asesora de Sistemas de Información 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Viviana Lorena Cárdenas Salinas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8,484,000.00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Seis (06) Meses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066946"/>
                  </a:ext>
                </a:extLst>
              </a:tr>
              <a:tr h="6563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P014- Enero 07/2020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Poner los conocimientos y experiencia profesional como Auxiliar de Enfermería en el desarrollo de acciones de Salud Publica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Oscar Humberto Arévalo Ortiz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13,800,000.00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Seis (6) MESES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698229"/>
                  </a:ext>
                </a:extLst>
              </a:tr>
              <a:tr h="6563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P015- Enero 07/2020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Prestar los Servicios Enfermera Profesional.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Astrid Carolina Sossa Cárdenas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12,800,000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Cuatro(04) Meses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807615"/>
                  </a:ext>
                </a:extLst>
              </a:tr>
              <a:tr h="15315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P016- Enero 07/2020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Prestará el servicio periódico de recolección, transporte, tratamiento y disposición final de los residuos de la ESE.  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BIOLOGICOS Y CONTAMINADOS S.A.S ESP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7,000,000.00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Del siete (07) de enero al treinta y uno (31) de diciembre de 2020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297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129030"/>
      </p:ext>
    </p:extLst>
  </p:cSld>
  <p:clrMapOvr>
    <a:masterClrMapping/>
  </p:clrMapOvr>
  <p:transition spd="slow" advTm="4073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E.S.E Hospital Padre Clemente Giraldo |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34</a:t>
            </a:fld>
            <a:endParaRPr lang="ja-JP" altLang="en-US"/>
          </a:p>
        </p:txBody>
      </p:sp>
      <p:sp>
        <p:nvSpPr>
          <p:cNvPr id="6" name="タイトル 11">
            <a:extLst>
              <a:ext uri="{FF2B5EF4-FFF2-40B4-BE49-F238E27FC236}">
                <a16:creationId xmlns:a16="http://schemas.microsoft.com/office/drawing/2014/main" id="{5EFDDBB7-FF44-405E-B723-DB93FD05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921444"/>
          </a:xfrm>
        </p:spPr>
        <p:txBody>
          <a:bodyPr>
            <a:normAutofit fontScale="90000"/>
          </a:bodyPr>
          <a:lstStyle/>
          <a:p>
            <a:r>
              <a:rPr kumimoji="1" lang="es-CO" altLang="ja-JP" dirty="0"/>
              <a:t>CONTRATACIÓN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D840372-B942-4917-9BF1-B229885C4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898793"/>
              </p:ext>
            </p:extLst>
          </p:nvPr>
        </p:nvGraphicFramePr>
        <p:xfrm>
          <a:off x="838200" y="1981200"/>
          <a:ext cx="16312971" cy="7486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5401">
                  <a:extLst>
                    <a:ext uri="{9D8B030D-6E8A-4147-A177-3AD203B41FA5}">
                      <a16:colId xmlns:a16="http://schemas.microsoft.com/office/drawing/2014/main" val="1968886078"/>
                    </a:ext>
                  </a:extLst>
                </a:gridCol>
                <a:gridCol w="2164865">
                  <a:extLst>
                    <a:ext uri="{9D8B030D-6E8A-4147-A177-3AD203B41FA5}">
                      <a16:colId xmlns:a16="http://schemas.microsoft.com/office/drawing/2014/main" val="4108378442"/>
                    </a:ext>
                  </a:extLst>
                </a:gridCol>
                <a:gridCol w="5600414">
                  <a:extLst>
                    <a:ext uri="{9D8B030D-6E8A-4147-A177-3AD203B41FA5}">
                      <a16:colId xmlns:a16="http://schemas.microsoft.com/office/drawing/2014/main" val="1203011621"/>
                    </a:ext>
                  </a:extLst>
                </a:gridCol>
                <a:gridCol w="3059050">
                  <a:extLst>
                    <a:ext uri="{9D8B030D-6E8A-4147-A177-3AD203B41FA5}">
                      <a16:colId xmlns:a16="http://schemas.microsoft.com/office/drawing/2014/main" val="1275097777"/>
                    </a:ext>
                  </a:extLst>
                </a:gridCol>
                <a:gridCol w="2170749">
                  <a:extLst>
                    <a:ext uri="{9D8B030D-6E8A-4147-A177-3AD203B41FA5}">
                      <a16:colId xmlns:a16="http://schemas.microsoft.com/office/drawing/2014/main" val="13436680"/>
                    </a:ext>
                  </a:extLst>
                </a:gridCol>
                <a:gridCol w="1882492">
                  <a:extLst>
                    <a:ext uri="{9D8B030D-6E8A-4147-A177-3AD203B41FA5}">
                      <a16:colId xmlns:a16="http://schemas.microsoft.com/office/drawing/2014/main" val="3665992183"/>
                    </a:ext>
                  </a:extLst>
                </a:gridCol>
              </a:tblGrid>
              <a:tr h="6815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NUMERO DEL CONTRATO</a:t>
                      </a:r>
                      <a:endParaRPr lang="es-CO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TIPO DE CONTRATO</a:t>
                      </a:r>
                      <a:endParaRPr lang="es-CO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OBJETO DEL CONTRATO</a:t>
                      </a:r>
                      <a:endParaRPr lang="es-CO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CONTRATISTA</a:t>
                      </a:r>
                      <a:endParaRPr lang="es-CO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VALOR DEL CONTRATO</a:t>
                      </a:r>
                      <a:endParaRPr lang="es-CO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DURACION DEL CONTRATO</a:t>
                      </a:r>
                      <a:endParaRPr lang="es-CO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191386"/>
                  </a:ext>
                </a:extLst>
              </a:tr>
              <a:tr h="7679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P017-Febrero 01/2020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Prestación de servicios profesionales de Acompañamiento y Asesoría en la implementación del Sistema de Gestión en seguridad y Salud en el Trabajo (SGSST).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Simeón Andrés Cardona Betancur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6,180,000.00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Seis (06) Meses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474123"/>
                  </a:ext>
                </a:extLst>
              </a:tr>
              <a:tr h="575939">
                <a:tc>
                  <a:txBody>
                    <a:bodyPr/>
                    <a:lstStyle/>
                    <a:p>
                      <a:pPr algn="ctr" fontAlgn="t"/>
                      <a:r>
                        <a:rPr lang="es-CO" sz="1700" u="none" strike="noStrike" dirty="0">
                          <a:effectLst/>
                        </a:rPr>
                        <a:t>P018-Febrero 01/2020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700" u="none" strike="noStrike" dirty="0">
                          <a:effectLst/>
                        </a:rPr>
                        <a:t>Prestar los servicios Profesionales en Asesoría Jurídica.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700" u="none" strike="noStrike" dirty="0">
                          <a:effectLst/>
                        </a:rPr>
                        <a:t>José Nicolas Zapata Castrillón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700" u="none" strike="noStrike" dirty="0">
                          <a:effectLst/>
                        </a:rPr>
                        <a:t>25,300,000.00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700" u="none" strike="noStrike" dirty="0">
                          <a:effectLst/>
                        </a:rPr>
                        <a:t>ONCE (11) Meses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470403"/>
                  </a:ext>
                </a:extLst>
              </a:tr>
              <a:tr h="5759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P019-Febrero 01/2020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Prestar los servicios de Auxiliar de Enfermería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Angie Carolina Quintero Giraldo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17,600,000.00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Once (11) meses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90622"/>
                  </a:ext>
                </a:extLst>
              </a:tr>
              <a:tr h="11518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P020- Febrero 03/2020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Prestar los servicios de la emisora de Granada Stereo con programas, avisos y cuñas radiales.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"EMISORA GRANADA STEREO"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6,380,000.00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Del (3) de febrero de 2020 hasta el (31) de Diciembre de 2020.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051651"/>
                  </a:ext>
                </a:extLst>
              </a:tr>
              <a:tr h="5759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P021- Febrero 17/2020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Prestación de Servicios de Esterilización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 E.S.E. Hospital San Juan de Dios de Marinilla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2,000,000.00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Cuatro(04) Meses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694126"/>
                  </a:ext>
                </a:extLst>
              </a:tr>
              <a:tr h="5759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P022-Mayo 07/2020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Prestar los Servicios de Enfermera Profesional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Astrid Carolina Sossa Cárdenas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9,600,000.00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Tres (03) Meses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672250"/>
                  </a:ext>
                </a:extLst>
              </a:tr>
              <a:tr h="5759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P023-Junio 02/2020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Prestación de Servicios Psicológicos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Claudia Cirely López Álzate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12,000,000.00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Seis (06) Meses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987027"/>
                  </a:ext>
                </a:extLst>
              </a:tr>
              <a:tr h="5759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P024-Junio 16/2020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Martha Nelly Aristizábal González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6,000,000.00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Cinco (05) Meses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395688"/>
                  </a:ext>
                </a:extLst>
              </a:tr>
              <a:tr h="5759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P025-Julio 01/2020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Prestación de servicios como auxiliar de enfermería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Esteban Trejos Alvarado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13,800,000.00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Seis (6) meses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286108"/>
                  </a:ext>
                </a:extLst>
              </a:tr>
              <a:tr h="5759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P026-Julio 01/2020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Prestación de Servicios como Auxiliar de Enfermería.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Liliana Patricia Daza Toro  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13,800,000.00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Seis (6) Meses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41" marR="9041" marT="90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643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743527"/>
      </p:ext>
    </p:extLst>
  </p:cSld>
  <p:clrMapOvr>
    <a:masterClrMapping/>
  </p:clrMapOvr>
  <p:transition spd="slow" advTm="4073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E.S.E Hospital Padre Clemente Giraldo |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6" name="タイトル 11">
            <a:extLst>
              <a:ext uri="{FF2B5EF4-FFF2-40B4-BE49-F238E27FC236}">
                <a16:creationId xmlns:a16="http://schemas.microsoft.com/office/drawing/2014/main" id="{5EFDDBB7-FF44-405E-B723-DB93FD05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921444"/>
          </a:xfrm>
        </p:spPr>
        <p:txBody>
          <a:bodyPr>
            <a:normAutofit fontScale="90000"/>
          </a:bodyPr>
          <a:lstStyle/>
          <a:p>
            <a:r>
              <a:rPr kumimoji="1" lang="es-CO" altLang="ja-JP" dirty="0"/>
              <a:t>CONTRATACIÓN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9F71D23-F578-4221-9E99-BED52BCDD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934867"/>
              </p:ext>
            </p:extLst>
          </p:nvPr>
        </p:nvGraphicFramePr>
        <p:xfrm>
          <a:off x="1117600" y="2082800"/>
          <a:ext cx="16033570" cy="7124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0815">
                  <a:extLst>
                    <a:ext uri="{9D8B030D-6E8A-4147-A177-3AD203B41FA5}">
                      <a16:colId xmlns:a16="http://schemas.microsoft.com/office/drawing/2014/main" val="2295192915"/>
                    </a:ext>
                  </a:extLst>
                </a:gridCol>
                <a:gridCol w="2127788">
                  <a:extLst>
                    <a:ext uri="{9D8B030D-6E8A-4147-A177-3AD203B41FA5}">
                      <a16:colId xmlns:a16="http://schemas.microsoft.com/office/drawing/2014/main" val="4279284689"/>
                    </a:ext>
                  </a:extLst>
                </a:gridCol>
                <a:gridCol w="5504491">
                  <a:extLst>
                    <a:ext uri="{9D8B030D-6E8A-4147-A177-3AD203B41FA5}">
                      <a16:colId xmlns:a16="http://schemas.microsoft.com/office/drawing/2014/main" val="2979178402"/>
                    </a:ext>
                  </a:extLst>
                </a:gridCol>
                <a:gridCol w="3006656">
                  <a:extLst>
                    <a:ext uri="{9D8B030D-6E8A-4147-A177-3AD203B41FA5}">
                      <a16:colId xmlns:a16="http://schemas.microsoft.com/office/drawing/2014/main" val="1700599272"/>
                    </a:ext>
                  </a:extLst>
                </a:gridCol>
                <a:gridCol w="2133570">
                  <a:extLst>
                    <a:ext uri="{9D8B030D-6E8A-4147-A177-3AD203B41FA5}">
                      <a16:colId xmlns:a16="http://schemas.microsoft.com/office/drawing/2014/main" val="2345114473"/>
                    </a:ext>
                  </a:extLst>
                </a:gridCol>
                <a:gridCol w="1850250">
                  <a:extLst>
                    <a:ext uri="{9D8B030D-6E8A-4147-A177-3AD203B41FA5}">
                      <a16:colId xmlns:a16="http://schemas.microsoft.com/office/drawing/2014/main" val="3769711011"/>
                    </a:ext>
                  </a:extLst>
                </a:gridCol>
              </a:tblGrid>
              <a:tr h="6902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NUMERO DEL CONTRATO</a:t>
                      </a:r>
                      <a:endParaRPr lang="es-CO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TIPO DE CONTRATO</a:t>
                      </a:r>
                      <a:endParaRPr lang="es-CO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OBJETO DEL CONTRATO</a:t>
                      </a:r>
                      <a:endParaRPr lang="es-CO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CONTRATISTA</a:t>
                      </a:r>
                      <a:endParaRPr lang="es-CO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VALOR DEL CONTRATO</a:t>
                      </a:r>
                      <a:endParaRPr lang="es-CO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DURACION DEL CONTRATO</a:t>
                      </a:r>
                      <a:endParaRPr lang="es-CO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59188"/>
                  </a:ext>
                </a:extLst>
              </a:tr>
              <a:tr h="5833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P027-Julio 03/2020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Prestación de Servicios de Conducción de la ambulancia.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Mario Wilson Muñoz Caro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7,560,000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Seis (6) Meses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918899"/>
                  </a:ext>
                </a:extLst>
              </a:tr>
              <a:tr h="9722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P028-Julio 03/2020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Acompañamiento y Asesoraría en el Implementación del modelo estándar de control Interno MECI-2005, y el sistema Obligatorio de Garantía de Calidad (SOGC).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A.C. Auditoría y Consultoría S.A.S 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16,686,000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Seis (06) Meses</a:t>
                      </a:r>
                      <a:endParaRPr lang="es-CO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229519"/>
                  </a:ext>
                </a:extLst>
              </a:tr>
              <a:tr h="5833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P029-Julio 03/2020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Poner los conocimientos y experiencia profesional como Asesora de Sistemas de Información.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Viviana Lorena Cárdenas Salinas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8,484,000.00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Seis (06) Meses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427742"/>
                  </a:ext>
                </a:extLst>
              </a:tr>
              <a:tr h="5833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P030-Julio 03/2020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Prestación de Servicios como Auxiliar de Enfermería.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Guillermo Castrillón López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13,800,000.00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Seis (6) Meses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0050567"/>
                  </a:ext>
                </a:extLst>
              </a:tr>
              <a:tr h="5833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P031-Julio 03/2020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Prestar asesoría contable especializada.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Jhonatan Fabian Cardona Munera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12,360,000.00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Seis (06) Meses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908007"/>
                  </a:ext>
                </a:extLst>
              </a:tr>
              <a:tr h="7777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P032-Julio 06/2020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Prestación de servicios médicos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Luis Fernando Herrera Pinto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14,400,000.00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Cinco (5) Meses Veinticuatro(24) días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282687"/>
                  </a:ext>
                </a:extLst>
              </a:tr>
              <a:tr h="7777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P033-Julio 09/2020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700" u="none" strike="noStrike" dirty="0">
                          <a:effectLst/>
                        </a:rPr>
                        <a:t>Prestación de servicios médicos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700" u="none" strike="noStrike" dirty="0">
                          <a:effectLst/>
                        </a:rPr>
                        <a:t>Tomas Alberto Pérez Cervantes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700" u="none" strike="noStrike" dirty="0">
                          <a:effectLst/>
                        </a:rPr>
                        <a:t>14,600,000.00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Cinco (5) Meses Veintiún (21) días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303595"/>
                  </a:ext>
                </a:extLst>
              </a:tr>
              <a:tr h="7777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P034-Julio 09/2020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Poner los conocimientos y experiencia profesional como Auxiliar de Enfermería en el desarrollo de acciones de Salud Publica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Oscar Humberto Arévalo Ortiz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13,110,000.00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Cinco (5) Meses Veintiún (21) días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554562"/>
                  </a:ext>
                </a:extLst>
              </a:tr>
              <a:tr h="7777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P035-Julio 09/2020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700" u="none" strike="noStrike" dirty="0">
                          <a:effectLst/>
                        </a:rPr>
                        <a:t>Prestación de servicios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Prestación de servicios Médicos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700" u="none" strike="noStrike" dirty="0">
                          <a:effectLst/>
                        </a:rPr>
                        <a:t>José Tiberio Pineda Taborda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700" u="none" strike="noStrike" dirty="0">
                          <a:effectLst/>
                        </a:rPr>
                        <a:t>14,600,000.00</a:t>
                      </a:r>
                      <a:endParaRPr lang="es-CO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700" u="none" strike="noStrike" dirty="0">
                          <a:effectLst/>
                        </a:rPr>
                        <a:t>Cinco (5) Meses Veintiún (21) días</a:t>
                      </a:r>
                      <a:endParaRPr lang="es-E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127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688332"/>
      </p:ext>
    </p:extLst>
  </p:cSld>
  <p:clrMapOvr>
    <a:masterClrMapping/>
  </p:clrMapOvr>
  <p:transition spd="slow" advTm="4073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E.S.E Hospital Padre Clemente Giraldo |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36</a:t>
            </a:fld>
            <a:endParaRPr lang="ja-JP" altLang="en-US"/>
          </a:p>
        </p:txBody>
      </p:sp>
      <p:sp>
        <p:nvSpPr>
          <p:cNvPr id="6" name="タイトル 11">
            <a:extLst>
              <a:ext uri="{FF2B5EF4-FFF2-40B4-BE49-F238E27FC236}">
                <a16:creationId xmlns:a16="http://schemas.microsoft.com/office/drawing/2014/main" id="{5EFDDBB7-FF44-405E-B723-DB93FD05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921444"/>
          </a:xfrm>
        </p:spPr>
        <p:txBody>
          <a:bodyPr>
            <a:normAutofit fontScale="90000"/>
          </a:bodyPr>
          <a:lstStyle/>
          <a:p>
            <a:r>
              <a:rPr kumimoji="1" lang="es-CO" altLang="ja-JP" dirty="0"/>
              <a:t>CONTRATACIÓN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2020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F332D3F-07C3-45D6-A1E2-8C9AD9A94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608477"/>
              </p:ext>
            </p:extLst>
          </p:nvPr>
        </p:nvGraphicFramePr>
        <p:xfrm>
          <a:off x="1143000" y="1905725"/>
          <a:ext cx="15928093" cy="7525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1534">
                  <a:extLst>
                    <a:ext uri="{9D8B030D-6E8A-4147-A177-3AD203B41FA5}">
                      <a16:colId xmlns:a16="http://schemas.microsoft.com/office/drawing/2014/main" val="2125497037"/>
                    </a:ext>
                  </a:extLst>
                </a:gridCol>
                <a:gridCol w="2113790">
                  <a:extLst>
                    <a:ext uri="{9D8B030D-6E8A-4147-A177-3AD203B41FA5}">
                      <a16:colId xmlns:a16="http://schemas.microsoft.com/office/drawing/2014/main" val="1827256426"/>
                    </a:ext>
                  </a:extLst>
                </a:gridCol>
                <a:gridCol w="5468280">
                  <a:extLst>
                    <a:ext uri="{9D8B030D-6E8A-4147-A177-3AD203B41FA5}">
                      <a16:colId xmlns:a16="http://schemas.microsoft.com/office/drawing/2014/main" val="2816324997"/>
                    </a:ext>
                  </a:extLst>
                </a:gridCol>
                <a:gridCol w="2986877">
                  <a:extLst>
                    <a:ext uri="{9D8B030D-6E8A-4147-A177-3AD203B41FA5}">
                      <a16:colId xmlns:a16="http://schemas.microsoft.com/office/drawing/2014/main" val="1433372898"/>
                    </a:ext>
                  </a:extLst>
                </a:gridCol>
                <a:gridCol w="2119534">
                  <a:extLst>
                    <a:ext uri="{9D8B030D-6E8A-4147-A177-3AD203B41FA5}">
                      <a16:colId xmlns:a16="http://schemas.microsoft.com/office/drawing/2014/main" val="1864075478"/>
                    </a:ext>
                  </a:extLst>
                </a:gridCol>
                <a:gridCol w="1838078">
                  <a:extLst>
                    <a:ext uri="{9D8B030D-6E8A-4147-A177-3AD203B41FA5}">
                      <a16:colId xmlns:a16="http://schemas.microsoft.com/office/drawing/2014/main" val="1893691830"/>
                    </a:ext>
                  </a:extLst>
                </a:gridCol>
              </a:tblGrid>
              <a:tr h="7129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NUMERO DEL CONTRATO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TIPO DE CONTRATO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OBJETO DEL CONTRATO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CONTRATISTA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VALOR DEL CONTRATO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DURACION DEL CONTRATO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809379"/>
                  </a:ext>
                </a:extLst>
              </a:tr>
              <a:tr h="14057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P036-Julio 09/2020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Prestar los servicios de Imagenología, (Resonancias, Ecografías, Tac, Radiología) en sus instalaciones, además de procesamiento de recogida, procesamiento, entrega de resultados y asesoría técnica y científica en muestras y pruebas de laboratorio clínico y citologías.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Sociedad Médica de Rionegro S.A SOMER S.A 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22,000,000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Cinco (5) Meses Veintiún (21) días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558103"/>
                  </a:ext>
                </a:extLst>
              </a:tr>
              <a:tr h="10040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P037-Agosto 01/2020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Prestación de servicios profesionales de Acompañamiento y Asesoría en la implementación del Sistema de Gestión en seguridad y Salud en el Trabajo (SGSST) de acuerdo con la normatividad vigente.   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Simeón Andrés Cardona Betancur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5,150,000.00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Cinco (5) meses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487976"/>
                  </a:ext>
                </a:extLst>
              </a:tr>
              <a:tr h="8032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P038-Agosto 11/2020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Prestar los Servicios Enfermera Profesional.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Astrid Carolina Sossa Cárdenas 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14,933,000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Cuatro(04) Meses Veintiún días (21)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013583"/>
                  </a:ext>
                </a:extLst>
              </a:tr>
              <a:tr h="8032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P039-Agosto 15/2020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Saneamiento de Aportes Patronales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Efigenia Torres Berrio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7,200,000.00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Del quince (15) agosto hasta el (15) diciembre 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349821"/>
                  </a:ext>
                </a:extLst>
              </a:tr>
              <a:tr h="80327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P040-Octubre 01/2020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Prestación de servicios de Bacteriología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Ana Lucia López Santana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1,700,000.00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Del Primero (Octubre hasta el (19) Octubre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578197"/>
                  </a:ext>
                </a:extLst>
              </a:tr>
              <a:tr h="6024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P041-Octubre 27/2020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Prestar los servicios de Auxiliar Administrativa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Damaris Aristizábal Giraldo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3,200,000.00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Dos (2) meses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439779"/>
                  </a:ext>
                </a:extLst>
              </a:tr>
              <a:tr h="6024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P042-Noviembre 25/2020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Prestación de servicios Psicológicos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Sandra Patricia Zuluaga González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6,050,000.00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Veinte (20) días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157067"/>
                  </a:ext>
                </a:extLst>
              </a:tr>
              <a:tr h="6024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P043-Noviembre 25/2020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Prestación de servicios Psicológicos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Claudia Cirely López Álzate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6,270,000.00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Veinte (20) días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8" marR="9288" marT="9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937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292619"/>
      </p:ext>
    </p:extLst>
  </p:cSld>
  <p:clrMapOvr>
    <a:masterClrMapping/>
  </p:clrMapOvr>
  <p:transition spd="slow" advTm="4073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E.S.E Hospital Padre Clemente Giraldo |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6" name="タイトル 11">
            <a:extLst>
              <a:ext uri="{FF2B5EF4-FFF2-40B4-BE49-F238E27FC236}">
                <a16:creationId xmlns:a16="http://schemas.microsoft.com/office/drawing/2014/main" id="{5EFDDBB7-FF44-405E-B723-DB93FD05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921444"/>
          </a:xfrm>
        </p:spPr>
        <p:txBody>
          <a:bodyPr>
            <a:normAutofit fontScale="90000"/>
          </a:bodyPr>
          <a:lstStyle/>
          <a:p>
            <a:r>
              <a:rPr kumimoji="1" lang="es-CO" altLang="ja-JP" dirty="0"/>
              <a:t>CONTRATACIÓN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C59111B-013F-4654-9974-2F3226F79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116889"/>
              </p:ext>
            </p:extLst>
          </p:nvPr>
        </p:nvGraphicFramePr>
        <p:xfrm>
          <a:off x="1092200" y="1921260"/>
          <a:ext cx="16058970" cy="7788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3050">
                  <a:extLst>
                    <a:ext uri="{9D8B030D-6E8A-4147-A177-3AD203B41FA5}">
                      <a16:colId xmlns:a16="http://schemas.microsoft.com/office/drawing/2014/main" val="2771839062"/>
                    </a:ext>
                  </a:extLst>
                </a:gridCol>
                <a:gridCol w="2131157">
                  <a:extLst>
                    <a:ext uri="{9D8B030D-6E8A-4147-A177-3AD203B41FA5}">
                      <a16:colId xmlns:a16="http://schemas.microsoft.com/office/drawing/2014/main" val="4209469886"/>
                    </a:ext>
                  </a:extLst>
                </a:gridCol>
                <a:gridCol w="5513212">
                  <a:extLst>
                    <a:ext uri="{9D8B030D-6E8A-4147-A177-3AD203B41FA5}">
                      <a16:colId xmlns:a16="http://schemas.microsoft.com/office/drawing/2014/main" val="3800819244"/>
                    </a:ext>
                  </a:extLst>
                </a:gridCol>
                <a:gridCol w="3011420">
                  <a:extLst>
                    <a:ext uri="{9D8B030D-6E8A-4147-A177-3AD203B41FA5}">
                      <a16:colId xmlns:a16="http://schemas.microsoft.com/office/drawing/2014/main" val="1098107223"/>
                    </a:ext>
                  </a:extLst>
                </a:gridCol>
                <a:gridCol w="2136950">
                  <a:extLst>
                    <a:ext uri="{9D8B030D-6E8A-4147-A177-3AD203B41FA5}">
                      <a16:colId xmlns:a16="http://schemas.microsoft.com/office/drawing/2014/main" val="3621349655"/>
                    </a:ext>
                  </a:extLst>
                </a:gridCol>
                <a:gridCol w="1853181">
                  <a:extLst>
                    <a:ext uri="{9D8B030D-6E8A-4147-A177-3AD203B41FA5}">
                      <a16:colId xmlns:a16="http://schemas.microsoft.com/office/drawing/2014/main" val="3541710054"/>
                    </a:ext>
                  </a:extLst>
                </a:gridCol>
              </a:tblGrid>
              <a:tr h="6576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NUMERO DEL CONTRATO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TIPO DE CONTRATO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OBJETO DEL CONTRATO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CONTRATISTA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VALOR DEL CONTRATO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DURACION DEL CONTRATO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398441"/>
                  </a:ext>
                </a:extLst>
              </a:tr>
              <a:tr h="5557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P044-Noviembre 25/2020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Prestación de servicios Educación Especial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Shadia Yenit Vega López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2,600,000.00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Veinte (20) días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828578"/>
                  </a:ext>
                </a:extLst>
              </a:tr>
              <a:tr h="12966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P045-Noviembre 25/2020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El contratista se obliga a realizar la calibración metrológica de todos los equipos biomédicos de la ESE Hospital Padre Clemente Giraldo 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Catalina María Campos Vélez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10,293,500.00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Veinticinco (25) noviembre al treinta y uno (31) diciembre de 2020 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765857"/>
                  </a:ext>
                </a:extLst>
              </a:tr>
              <a:tr h="11114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P046-Noviembre 25/2020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Poner los conocimientos y experiencia profesional como digitadora en el desarrollo de acciones de Salud Publica en el municipio de Granada Antioquia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Natalia Andrea Cano Gómez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2,000,000.00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Veinticinco (25) noviembre al Veinte (20) diciembre de 2020 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388106"/>
                  </a:ext>
                </a:extLst>
              </a:tr>
              <a:tr h="11114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P047-Noviembre 25/2020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Poner los conocimientos y experiencia profesional como Auxiliar de Enfermería en el desarrollo de acciones de Salud Publica en el municipio de Granada Antioquia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Lucely de Jesús Quintero Gutiérrez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2,500,000.00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Veinticinco (25) noviembre al Veinte (20) diciembre de 2020 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474124"/>
                  </a:ext>
                </a:extLst>
              </a:tr>
              <a:tr h="11114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P048-Noviembre 25/2020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Poner los conocimientos y experiencia profesional como Técnica Auxiliar en Salud Publica en el desarrollo de acciones de Salud Publica en el municipio de Granada Antioquia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Gladys Álzate López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2,500,000.00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Veinticinco (25) noviembre al Veinte (20) diciembre de 2020 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908405"/>
                  </a:ext>
                </a:extLst>
              </a:tr>
              <a:tr h="11114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P049-Noviembre 28/2020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Poner los conocimientos y experiencia profesional como Psicosocial en ejecución de la Estrategia Atención Primara Salud según el convenio Interadministrativo realizado por el Municipio de Granada Antioquia.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Eider Ignacio Jaramillo Casas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3,500,000.00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Veintiocho (28) noviembre al Veinte (20) diciembre de 2020 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361560"/>
                  </a:ext>
                </a:extLst>
              </a:tr>
              <a:tr h="5557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P050-Diciembre 01/2020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Prestación de servicios Psicológicos, Atención Primaria en Salud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María Elizabeth Bedoya Zapata 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3,500,000.00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Veinte (20) días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321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77608"/>
      </p:ext>
    </p:extLst>
  </p:cSld>
  <p:clrMapOvr>
    <a:masterClrMapping/>
  </p:clrMapOvr>
  <p:transition spd="slow" advTm="4073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E.S.E Hospital Padre Clemente Giraldo |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38</a:t>
            </a:fld>
            <a:endParaRPr lang="ja-JP" altLang="en-US"/>
          </a:p>
        </p:txBody>
      </p:sp>
      <p:sp>
        <p:nvSpPr>
          <p:cNvPr id="6" name="タイトル 11">
            <a:extLst>
              <a:ext uri="{FF2B5EF4-FFF2-40B4-BE49-F238E27FC236}">
                <a16:creationId xmlns:a16="http://schemas.microsoft.com/office/drawing/2014/main" id="{5EFDDBB7-FF44-405E-B723-DB93FD05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921444"/>
          </a:xfrm>
        </p:spPr>
        <p:txBody>
          <a:bodyPr>
            <a:normAutofit fontScale="90000"/>
          </a:bodyPr>
          <a:lstStyle/>
          <a:p>
            <a:r>
              <a:rPr kumimoji="1" lang="es-CO" altLang="ja-JP" dirty="0"/>
              <a:t>CONTRATACIÓN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2DAF85D-6870-43E3-BE0E-452A803FF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9135"/>
              </p:ext>
            </p:extLst>
          </p:nvPr>
        </p:nvGraphicFramePr>
        <p:xfrm>
          <a:off x="914400" y="2082800"/>
          <a:ext cx="16236771" cy="7195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8696">
                  <a:extLst>
                    <a:ext uri="{9D8B030D-6E8A-4147-A177-3AD203B41FA5}">
                      <a16:colId xmlns:a16="http://schemas.microsoft.com/office/drawing/2014/main" val="2950927925"/>
                    </a:ext>
                  </a:extLst>
                </a:gridCol>
                <a:gridCol w="2154753">
                  <a:extLst>
                    <a:ext uri="{9D8B030D-6E8A-4147-A177-3AD203B41FA5}">
                      <a16:colId xmlns:a16="http://schemas.microsoft.com/office/drawing/2014/main" val="2261860844"/>
                    </a:ext>
                  </a:extLst>
                </a:gridCol>
                <a:gridCol w="5574254">
                  <a:extLst>
                    <a:ext uri="{9D8B030D-6E8A-4147-A177-3AD203B41FA5}">
                      <a16:colId xmlns:a16="http://schemas.microsoft.com/office/drawing/2014/main" val="2843495542"/>
                    </a:ext>
                  </a:extLst>
                </a:gridCol>
                <a:gridCol w="3044760">
                  <a:extLst>
                    <a:ext uri="{9D8B030D-6E8A-4147-A177-3AD203B41FA5}">
                      <a16:colId xmlns:a16="http://schemas.microsoft.com/office/drawing/2014/main" val="1517723472"/>
                    </a:ext>
                  </a:extLst>
                </a:gridCol>
                <a:gridCol w="2160610">
                  <a:extLst>
                    <a:ext uri="{9D8B030D-6E8A-4147-A177-3AD203B41FA5}">
                      <a16:colId xmlns:a16="http://schemas.microsoft.com/office/drawing/2014/main" val="524498567"/>
                    </a:ext>
                  </a:extLst>
                </a:gridCol>
                <a:gridCol w="1873698">
                  <a:extLst>
                    <a:ext uri="{9D8B030D-6E8A-4147-A177-3AD203B41FA5}">
                      <a16:colId xmlns:a16="http://schemas.microsoft.com/office/drawing/2014/main" val="4150502680"/>
                    </a:ext>
                  </a:extLst>
                </a:gridCol>
              </a:tblGrid>
              <a:tr h="5105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NUMERO DEL CONTRATO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TIPO DE CONTRATO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OBJETO DEL CONTRATO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CONTRATISTA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VALOR DEL CONTRATO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DURACION DEL CONTRATO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503360"/>
                  </a:ext>
                </a:extLst>
              </a:tr>
              <a:tr h="11504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P051-Diciembre 14/2020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Prestación de servicios Odontológicos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Alejandro Agudelo Zapata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2,500,000.00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Del catorce (14) diciembre hasta el treinta y uno (31) diciembre de 2020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071772"/>
                  </a:ext>
                </a:extLst>
              </a:tr>
              <a:tr h="12943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P052-Diciembre 16/2020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Prestación de servicios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Prestación de servicios Psicológicos, en acciones de Salud Publica en el Municipio de Granada, en la Estrategia de Atención Primaria en salud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Diana Cristina Velásquez Henao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2,500,000.00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Del Dieciséis (16) diciembre hasta el treinta y uno (31) diciembre de 2020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978203"/>
                  </a:ext>
                </a:extLst>
              </a:tr>
              <a:tr h="135901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M001-Enero 07/2020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Mantenimiento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Actualización y soporte telefónico de SX ADVANCED para los módulos de contabilidad, inventarios, cartera, tesorería, nomina, presupuesto, activos fijos, gestión hospitalaria e historia clínica(consulta externa, pyp, urgencias, hospitalización - enfermería, odontología, laboratorio)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XENCO S.A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31,714,946.00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Del siete (07) enero hasta el treinta uno (31) diciembre 2020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005828"/>
                  </a:ext>
                </a:extLst>
              </a:tr>
              <a:tr h="14884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M002- Febrero  01/2020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Mantenimiento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Mantenimiento de infraestructura en destroncada, brillada de pisos y sócalos de rampa de administración, rampa de urgencias, rampa entre hospitalización y consulta externa, nuevos consultorios, escaleras de odontología, escaleras de urgencias, escaleras de parqueadero, piso a sala de procedimientos.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Yony Alexander Giraldo Botero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5,450,000.00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Un (1) mes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408256"/>
                  </a:ext>
                </a:extLst>
              </a:tr>
              <a:tr h="4314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M003- Febrero 01/2020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Mantenimiento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Mantenimiento preventivo de equipos de cómputo, así: 25 computadores. 15 impresoras y un servidor.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 "Suministros SU COMUNICACIÓN"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10,405,000.00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Once (11) meses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092055"/>
                  </a:ext>
                </a:extLst>
              </a:tr>
              <a:tr h="4314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M004- Febrero 01/2020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Mantenimiento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u="none" strike="noStrike" dirty="0">
                          <a:effectLst/>
                        </a:rPr>
                        <a:t>Mantenimiento de las instalaciones eléctricas para la atención en salud de la población que atiende la ese.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Dairo Arles Piedrahita Martínez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u="none" strike="noStrike" dirty="0">
                          <a:effectLst/>
                        </a:rPr>
                        <a:t>8,000,000.00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Once (11) meses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508089"/>
                  </a:ext>
                </a:extLst>
              </a:tr>
              <a:tr h="4314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M005- Febrero 01/2020 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500" u="none" strike="noStrike" dirty="0">
                          <a:effectLst/>
                        </a:rPr>
                        <a:t>Mantenimiento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500" u="none" strike="noStrike" dirty="0">
                          <a:effectLst/>
                        </a:rPr>
                        <a:t>Realizar Mantenimiento preventivo y correctivo a los equipos biomédicos </a:t>
                      </a:r>
                      <a:endParaRPr lang="es-E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500" u="none" strike="noStrike" dirty="0">
                          <a:effectLst/>
                        </a:rPr>
                        <a:t>Blanca Alejandra Mesa Calderon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500" u="none" strike="noStrike" dirty="0">
                          <a:effectLst/>
                        </a:rPr>
                        <a:t>15,400,000.00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u="none" strike="noStrike" dirty="0">
                          <a:effectLst/>
                        </a:rPr>
                        <a:t>Once (11) meses</a:t>
                      </a:r>
                      <a:endParaRPr lang="es-CO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9" marR="6879" marT="68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852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68463"/>
      </p:ext>
    </p:extLst>
  </p:cSld>
  <p:clrMapOvr>
    <a:masterClrMapping/>
  </p:clrMapOvr>
  <p:transition spd="slow" advTm="4073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E.S.E Hospital Padre Clemente Giraldo |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39</a:t>
            </a:fld>
            <a:endParaRPr lang="ja-JP" altLang="en-US"/>
          </a:p>
        </p:txBody>
      </p:sp>
      <p:sp>
        <p:nvSpPr>
          <p:cNvPr id="6" name="タイトル 11">
            <a:extLst>
              <a:ext uri="{FF2B5EF4-FFF2-40B4-BE49-F238E27FC236}">
                <a16:creationId xmlns:a16="http://schemas.microsoft.com/office/drawing/2014/main" id="{5EFDDBB7-FF44-405E-B723-DB93FD05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921444"/>
          </a:xfrm>
        </p:spPr>
        <p:txBody>
          <a:bodyPr>
            <a:normAutofit fontScale="90000"/>
          </a:bodyPr>
          <a:lstStyle/>
          <a:p>
            <a:r>
              <a:rPr kumimoji="1" lang="es-CO" altLang="ja-JP" dirty="0"/>
              <a:t>CONTRATACIÓN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E83CF0E-222A-41C2-9E1E-163333765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25756"/>
              </p:ext>
            </p:extLst>
          </p:nvPr>
        </p:nvGraphicFramePr>
        <p:xfrm>
          <a:off x="965200" y="2032000"/>
          <a:ext cx="16185969" cy="7163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4225">
                  <a:extLst>
                    <a:ext uri="{9D8B030D-6E8A-4147-A177-3AD203B41FA5}">
                      <a16:colId xmlns:a16="http://schemas.microsoft.com/office/drawing/2014/main" val="1038871995"/>
                    </a:ext>
                  </a:extLst>
                </a:gridCol>
                <a:gridCol w="2148011">
                  <a:extLst>
                    <a:ext uri="{9D8B030D-6E8A-4147-A177-3AD203B41FA5}">
                      <a16:colId xmlns:a16="http://schemas.microsoft.com/office/drawing/2014/main" val="396722873"/>
                    </a:ext>
                  </a:extLst>
                </a:gridCol>
                <a:gridCol w="5556812">
                  <a:extLst>
                    <a:ext uri="{9D8B030D-6E8A-4147-A177-3AD203B41FA5}">
                      <a16:colId xmlns:a16="http://schemas.microsoft.com/office/drawing/2014/main" val="1955839884"/>
                    </a:ext>
                  </a:extLst>
                </a:gridCol>
                <a:gridCol w="3035234">
                  <a:extLst>
                    <a:ext uri="{9D8B030D-6E8A-4147-A177-3AD203B41FA5}">
                      <a16:colId xmlns:a16="http://schemas.microsoft.com/office/drawing/2014/main" val="636117514"/>
                    </a:ext>
                  </a:extLst>
                </a:gridCol>
                <a:gridCol w="2153849">
                  <a:extLst>
                    <a:ext uri="{9D8B030D-6E8A-4147-A177-3AD203B41FA5}">
                      <a16:colId xmlns:a16="http://schemas.microsoft.com/office/drawing/2014/main" val="4071442224"/>
                    </a:ext>
                  </a:extLst>
                </a:gridCol>
                <a:gridCol w="1867838">
                  <a:extLst>
                    <a:ext uri="{9D8B030D-6E8A-4147-A177-3AD203B41FA5}">
                      <a16:colId xmlns:a16="http://schemas.microsoft.com/office/drawing/2014/main" val="2306141963"/>
                    </a:ext>
                  </a:extLst>
                </a:gridCol>
              </a:tblGrid>
              <a:tr h="6785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NUMERO DEL CONTRATO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TIPO DE CONTRATO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OBJETO DEL CONTRATO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CONTRATISTA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VALOR DEL CONTRATO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DURACION DEL CONTRATO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238207"/>
                  </a:ext>
                </a:extLst>
              </a:tr>
              <a:tr h="7645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M006- Febrero 03/2020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Mantenimiento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Mantenimiento de la infraestructura de la ese como: resane, pintura, arreglo de humedades, arreglo de techos, canoas, adecuación de patios para pacientes.</a:t>
                      </a:r>
                      <a:endParaRPr lang="es-E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CONSTRUGRANADA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 dirty="0">
                          <a:effectLst/>
                        </a:rPr>
                        <a:t>20,000,000.00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Once (11) meses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183619"/>
                  </a:ext>
                </a:extLst>
              </a:tr>
              <a:tr h="7645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M007- Abril 25/2020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Mantenimiento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Reparación, reposición y cambio de redes e instalaciones eléctricas de potencia, de voz de datos, cableado estructurado y suministro de instalación de canaletas</a:t>
                      </a:r>
                      <a:endParaRPr lang="es-E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 "Suministros SU COMUNICACIÓN"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 dirty="0">
                          <a:effectLst/>
                        </a:rPr>
                        <a:t>51,325,290.00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Tres (03) meses  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445539"/>
                  </a:ext>
                </a:extLst>
              </a:tr>
              <a:tr h="573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S001- Enero    02/2020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Suministros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Suministro del servicio de alimentación a los usuarios hospitalizados</a:t>
                      </a:r>
                      <a:endParaRPr lang="es-E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Sergio Armando Giraldo Tamayo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 dirty="0">
                          <a:effectLst/>
                        </a:rPr>
                        <a:t>8,000,000.00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Doce (12) Meses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4417188"/>
                  </a:ext>
                </a:extLst>
              </a:tr>
              <a:tr h="12232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S002- Enero    07/2020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Suministros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Suministros de medicamentos, material quirúrgico, reactivos para laboratorio, material de imagen logia, materiales de consumo necesarios para la atención en salud de la población</a:t>
                      </a:r>
                      <a:br>
                        <a:rPr lang="es-ES" sz="1600" u="none" strike="noStrike" dirty="0">
                          <a:effectLst/>
                        </a:rPr>
                      </a:br>
                      <a:endParaRPr lang="es-E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DISTRIBUCIONES MEDIFE SAS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 dirty="0">
                          <a:effectLst/>
                        </a:rPr>
                        <a:t>22,000,000.00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Seis (06) meses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682145"/>
                  </a:ext>
                </a:extLst>
              </a:tr>
              <a:tr h="7645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S003- Enero          07/2020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Suministros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Suministro por parte de la cooperativa de los medicamentos y material médico quirúrgico necesario para la adecuada prestación de los servicios de salud</a:t>
                      </a:r>
                      <a:endParaRPr lang="es-E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COHAN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 dirty="0">
                          <a:effectLst/>
                        </a:rPr>
                        <a:t>100,000,000.00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Del siete (7) enero hasta el seis (6) julio 2020</a:t>
                      </a:r>
                      <a:endParaRPr lang="es-E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833394"/>
                  </a:ext>
                </a:extLst>
              </a:tr>
              <a:tr h="9843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S004- Enero          13/2020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Suministros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Suministro de reactivos para laboratorio necesarios para la atención en salud de la población</a:t>
                      </a:r>
                      <a:endParaRPr lang="es-E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HUMALAB S.A.S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 dirty="0">
                          <a:effectLst/>
                        </a:rPr>
                        <a:t>22,000,000.00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Once (11)  meses y (18) días.</a:t>
                      </a:r>
                      <a:endParaRPr lang="es-E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642982"/>
                  </a:ext>
                </a:extLst>
              </a:tr>
              <a:tr h="573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S005- Enero    13/2020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Suministros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Suministro de material de odontología necesario para la atención en salud de la población</a:t>
                      </a:r>
                      <a:endParaRPr lang="es-E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ALDENTAL S.A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 dirty="0">
                          <a:effectLst/>
                        </a:rPr>
                        <a:t>22,000,000.00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Once (11)  meses y (18) días.</a:t>
                      </a:r>
                      <a:endParaRPr lang="es-E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173036"/>
                  </a:ext>
                </a:extLst>
              </a:tr>
              <a:tr h="8314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S006- Enero    13/2020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Suministros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Suministro de oxigeno medicinal necesario para la atención en salud e la población </a:t>
                      </a:r>
                      <a:endParaRPr lang="es-E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MESSER COLOMBIA S.A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 dirty="0">
                          <a:effectLst/>
                        </a:rPr>
                        <a:t>22,000,000.00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Once (11)  meses y (18) días.</a:t>
                      </a:r>
                      <a:endParaRPr lang="es-E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516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872781"/>
      </p:ext>
    </p:extLst>
  </p:cSld>
  <p:clrMapOvr>
    <a:masterClrMapping/>
  </p:clrMapOvr>
  <p:transition spd="slow" advTm="4073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71ED54-83AF-45E9-9944-A51864260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E.S.E Hospital Padre Clemente Giraldo | Granada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ED07F0-0539-46E7-90B8-CE7C078C0B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11" name="タイトル 11">
            <a:extLst>
              <a:ext uri="{FF2B5EF4-FFF2-40B4-BE49-F238E27FC236}">
                <a16:creationId xmlns:a16="http://schemas.microsoft.com/office/drawing/2014/main" id="{B1A657E3-E3BB-4FF2-BB81-7D2857F8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</p:spPr>
        <p:txBody>
          <a:bodyPr/>
          <a:lstStyle/>
          <a:p>
            <a:r>
              <a:rPr kumimoji="1" lang="es-CO" altLang="ja-JP" dirty="0"/>
              <a:t>Indicadores de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Calidad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645751"/>
              </p:ext>
            </p:extLst>
          </p:nvPr>
        </p:nvGraphicFramePr>
        <p:xfrm>
          <a:off x="1117600" y="2768600"/>
          <a:ext cx="15544800" cy="589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FD60A75-3494-42CA-B527-05C09D6CFC29}"/>
              </a:ext>
            </a:extLst>
          </p:cNvPr>
          <p:cNvSpPr/>
          <p:nvPr/>
        </p:nvSpPr>
        <p:spPr>
          <a:xfrm>
            <a:off x="7546755" y="8839720"/>
            <a:ext cx="2686490" cy="939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META: </a:t>
            </a:r>
            <a:r>
              <a:rPr lang="es-ES" sz="2000" u="sng" dirty="0">
                <a:solidFill>
                  <a:schemeClr val="tx1"/>
                </a:solidFill>
              </a:rPr>
              <a:t>&lt;</a:t>
            </a:r>
            <a:r>
              <a:rPr lang="es-ES" sz="2000" dirty="0">
                <a:solidFill>
                  <a:schemeClr val="tx1"/>
                </a:solidFill>
              </a:rPr>
              <a:t>3%</a:t>
            </a:r>
            <a:endParaRPr lang="es-C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223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E.S.E Hospital Padre Clemente Giraldo | Granada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40</a:t>
            </a:fld>
            <a:endParaRPr lang="ja-JP" altLang="en-US"/>
          </a:p>
        </p:txBody>
      </p:sp>
      <p:sp>
        <p:nvSpPr>
          <p:cNvPr id="6" name="タイトル 11">
            <a:extLst>
              <a:ext uri="{FF2B5EF4-FFF2-40B4-BE49-F238E27FC236}">
                <a16:creationId xmlns:a16="http://schemas.microsoft.com/office/drawing/2014/main" id="{5EFDDBB7-FF44-405E-B723-DB93FD05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921444"/>
          </a:xfrm>
        </p:spPr>
        <p:txBody>
          <a:bodyPr>
            <a:normAutofit fontScale="90000"/>
          </a:bodyPr>
          <a:lstStyle/>
          <a:p>
            <a:r>
              <a:rPr kumimoji="1" lang="es-CO" altLang="ja-JP" dirty="0"/>
              <a:t>CONTRATACIÓN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3F0A971-1546-44AC-A205-3CB10A031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993031"/>
              </p:ext>
            </p:extLst>
          </p:nvPr>
        </p:nvGraphicFramePr>
        <p:xfrm>
          <a:off x="1041400" y="2413000"/>
          <a:ext cx="15773399" cy="6451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7924">
                  <a:extLst>
                    <a:ext uri="{9D8B030D-6E8A-4147-A177-3AD203B41FA5}">
                      <a16:colId xmlns:a16="http://schemas.microsoft.com/office/drawing/2014/main" val="1252309239"/>
                    </a:ext>
                  </a:extLst>
                </a:gridCol>
                <a:gridCol w="2093260">
                  <a:extLst>
                    <a:ext uri="{9D8B030D-6E8A-4147-A177-3AD203B41FA5}">
                      <a16:colId xmlns:a16="http://schemas.microsoft.com/office/drawing/2014/main" val="2434752640"/>
                    </a:ext>
                  </a:extLst>
                </a:gridCol>
                <a:gridCol w="5415172">
                  <a:extLst>
                    <a:ext uri="{9D8B030D-6E8A-4147-A177-3AD203B41FA5}">
                      <a16:colId xmlns:a16="http://schemas.microsoft.com/office/drawing/2014/main" val="1632752423"/>
                    </a:ext>
                  </a:extLst>
                </a:gridCol>
                <a:gridCol w="2957868">
                  <a:extLst>
                    <a:ext uri="{9D8B030D-6E8A-4147-A177-3AD203B41FA5}">
                      <a16:colId xmlns:a16="http://schemas.microsoft.com/office/drawing/2014/main" val="2353345751"/>
                    </a:ext>
                  </a:extLst>
                </a:gridCol>
                <a:gridCol w="2098949">
                  <a:extLst>
                    <a:ext uri="{9D8B030D-6E8A-4147-A177-3AD203B41FA5}">
                      <a16:colId xmlns:a16="http://schemas.microsoft.com/office/drawing/2014/main" val="140398290"/>
                    </a:ext>
                  </a:extLst>
                </a:gridCol>
                <a:gridCol w="1820226">
                  <a:extLst>
                    <a:ext uri="{9D8B030D-6E8A-4147-A177-3AD203B41FA5}">
                      <a16:colId xmlns:a16="http://schemas.microsoft.com/office/drawing/2014/main" val="2394595602"/>
                    </a:ext>
                  </a:extLst>
                </a:gridCol>
              </a:tblGrid>
              <a:tr h="10627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NUMERO DEL CONTRATO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TIPO DE CONTRATO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OBJETO DEL CONTRATO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CONTRATISTA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VALOR DEL CONTRATO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DURACION DEL CONTRATO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425530"/>
                  </a:ext>
                </a:extLst>
              </a:tr>
              <a:tr h="11975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S007- Febrero 01/2020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Suministros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Suministro de combustible, aceites lubricantes y accesorios para las ambulancias de su propiedad necesarias para la atención en salud de la población</a:t>
                      </a:r>
                      <a:endParaRPr lang="es-E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</a:rPr>
                        <a:t>María Consuelo Ramírez Hoyos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u="none" strike="noStrike" dirty="0">
                          <a:effectLst/>
                        </a:rPr>
                        <a:t>20,000,000.00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</a:rPr>
                        <a:t>Once (11) meses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409845"/>
                  </a:ext>
                </a:extLst>
              </a:tr>
              <a:tr h="8981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S008- Febrero 03/2020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Suministros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Suministro de implementos de aseo y cafetería</a:t>
                      </a:r>
                      <a:endParaRPr lang="es-E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</a:rPr>
                        <a:t>Pedro Claver Duque Hoyos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u="none" strike="noStrike" dirty="0">
                          <a:effectLst/>
                        </a:rPr>
                        <a:t>4,000,000.00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</a:rPr>
                        <a:t>Once (11) meses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800259"/>
                  </a:ext>
                </a:extLst>
              </a:tr>
              <a:tr h="8981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S009- Febrero 03/2020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Suministros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Suministro de papelería y materiales para la atención en salud de la población </a:t>
                      </a:r>
                      <a:endParaRPr lang="es-E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Gonzalo de Jesús López Gómez</a:t>
                      </a:r>
                      <a:endParaRPr lang="es-E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u="none" strike="noStrike" dirty="0">
                          <a:effectLst/>
                        </a:rPr>
                        <a:t>10,000,000.00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</a:rPr>
                        <a:t>Once (11) meses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96058"/>
                  </a:ext>
                </a:extLst>
              </a:tr>
              <a:tr h="11975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S011- Julio          07/2020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Suministros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Suministro por parte de la cooperativa de los medicamentos y material médico quirúrgico</a:t>
                      </a:r>
                      <a:endParaRPr lang="es-E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</a:rPr>
                        <a:t>COHAN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u="none" strike="noStrike" dirty="0">
                          <a:effectLst/>
                        </a:rPr>
                        <a:t>100,000,000.00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Cinco (5) Meses Veintitrés (23) días</a:t>
                      </a:r>
                      <a:endParaRPr lang="es-E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344879"/>
                  </a:ext>
                </a:extLst>
              </a:tr>
              <a:tr h="11975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S011- Julio    07/2020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Suministros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</a:rPr>
                        <a:t>Suministros de medicamentos, material quirúrgico, reactivos para laboratorio, material de imagenología.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DISTRIBUCIONES MEDIFE S.A.S</a:t>
                      </a:r>
                      <a:endParaRPr lang="es-E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u="none" strike="noStrike" dirty="0">
                          <a:effectLst/>
                        </a:rPr>
                        <a:t>22,000,000.00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Cinco (5) Meses Veintitrés (23) días</a:t>
                      </a:r>
                      <a:endParaRPr lang="es-E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622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778338"/>
      </p:ext>
    </p:extLst>
  </p:cSld>
  <p:clrMapOvr>
    <a:masterClrMapping/>
  </p:clrMapOvr>
  <p:transition spd="slow" advTm="4073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C7907907-F4EB-4283-B292-BF3008C50E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8" b="5368"/>
          <a:stretch>
            <a:fillRect/>
          </a:stretch>
        </p:blipFill>
        <p:spPr/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16BF40-01B7-4805-8C05-D2D21A6095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4935B0-3CD9-44F7-8303-8A7C791086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231911-D687-491B-99D4-65E4F2AF4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B6733D7-9720-4234-AB4F-B4AB321C03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9B31D04-EA3D-4649-A991-D48C4CCA1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15" name="Marcador de posición de imagen 14" descr="Gráfico de barras con tendencia ascendente">
            <a:extLst>
              <a:ext uri="{FF2B5EF4-FFF2-40B4-BE49-F238E27FC236}">
                <a16:creationId xmlns:a16="http://schemas.microsoft.com/office/drawing/2014/main" id="{20405D1D-185E-49C1-904D-A31293A6D2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78509" y="4261199"/>
            <a:ext cx="2088641" cy="2088641"/>
          </a:xfr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C0068245-BCA6-4AF6-9F69-6BD5699BD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5661" y="6218443"/>
            <a:ext cx="6336704" cy="236472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CO" sz="6600" dirty="0"/>
              <a:t>Aspectos financieros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30D08FE-A8E0-4B33-B45F-C11E86F187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32A1E2A7-BB46-4F33-B448-673D3C7CE5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952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CO" dirty="0"/>
              <a:t>ESTADOS FINANCIEROS</a:t>
            </a:r>
          </a:p>
        </p:txBody>
      </p:sp>
      <p:pic>
        <p:nvPicPr>
          <p:cNvPr id="13" name="9 Imagen">
            <a:extLst>
              <a:ext uri="{FF2B5EF4-FFF2-40B4-BE49-F238E27FC236}">
                <a16:creationId xmlns:a16="http://schemas.microsoft.com/office/drawing/2014/main" id="{07C7EA2E-B6DA-4848-81A7-30D77269C75B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227014" y="9012385"/>
            <a:ext cx="2435487" cy="787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5B69F2C-42B8-4181-A785-348AB39D5A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729510"/>
              </p:ext>
            </p:extLst>
          </p:nvPr>
        </p:nvGraphicFramePr>
        <p:xfrm>
          <a:off x="2235201" y="2674939"/>
          <a:ext cx="7364136" cy="593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50EE24B-09A0-41E3-BC5E-E300DBB60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729265"/>
              </p:ext>
            </p:extLst>
          </p:nvPr>
        </p:nvGraphicFramePr>
        <p:xfrm>
          <a:off x="9751212" y="3962401"/>
          <a:ext cx="6758788" cy="3098800"/>
        </p:xfrm>
        <a:graphic>
          <a:graphicData uri="http://schemas.openxmlformats.org/drawingml/2006/table">
            <a:tbl>
              <a:tblPr/>
              <a:tblGrid>
                <a:gridCol w="2592931">
                  <a:extLst>
                    <a:ext uri="{9D8B030D-6E8A-4147-A177-3AD203B41FA5}">
                      <a16:colId xmlns:a16="http://schemas.microsoft.com/office/drawing/2014/main" val="118074676"/>
                    </a:ext>
                  </a:extLst>
                </a:gridCol>
                <a:gridCol w="2449158">
                  <a:extLst>
                    <a:ext uri="{9D8B030D-6E8A-4147-A177-3AD203B41FA5}">
                      <a16:colId xmlns:a16="http://schemas.microsoft.com/office/drawing/2014/main" val="3762474501"/>
                    </a:ext>
                  </a:extLst>
                </a:gridCol>
                <a:gridCol w="1716699">
                  <a:extLst>
                    <a:ext uri="{9D8B030D-6E8A-4147-A177-3AD203B41FA5}">
                      <a16:colId xmlns:a16="http://schemas.microsoft.com/office/drawing/2014/main" val="3931653120"/>
                    </a:ext>
                  </a:extLst>
                </a:gridCol>
              </a:tblGrid>
              <a:tr h="6203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Margen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75442"/>
                  </a:ext>
                </a:extLst>
              </a:tr>
              <a:tr h="711599">
                <a:tc>
                  <a:txBody>
                    <a:bodyPr/>
                    <a:lstStyle/>
                    <a:p>
                      <a:pPr algn="l" fontAlgn="ctr"/>
                      <a:r>
                        <a:rPr lang="es-CO" sz="2500" b="0" i="0" u="none" strike="noStrike" dirty="0">
                          <a:effectLst/>
                          <a:latin typeface="Arial" panose="020B0604020202020204" pitchFamily="34" charset="0"/>
                        </a:rPr>
                        <a:t>Activo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500" b="0" i="0" u="none" strike="noStrike" dirty="0">
                          <a:effectLst/>
                          <a:latin typeface="Arial" panose="020B0604020202020204" pitchFamily="34" charset="0"/>
                        </a:rPr>
                        <a:t>2.190.195.934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5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32046"/>
                  </a:ext>
                </a:extLst>
              </a:tr>
              <a:tr h="8190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500" b="0" i="0" u="none" strike="noStrike">
                          <a:effectLst/>
                          <a:latin typeface="Arial" panose="020B0604020202020204" pitchFamily="34" charset="0"/>
                        </a:rPr>
                        <a:t>Pasivo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500" b="0" i="0" u="none" strike="noStrike" dirty="0">
                          <a:effectLst/>
                          <a:latin typeface="Arial" panose="020B0604020202020204" pitchFamily="34" charset="0"/>
                        </a:rPr>
                        <a:t>326.244.525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500" b="0" i="0" u="none" strike="noStrike"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640488"/>
                  </a:ext>
                </a:extLst>
              </a:tr>
              <a:tr h="947783">
                <a:tc>
                  <a:txBody>
                    <a:bodyPr/>
                    <a:lstStyle/>
                    <a:p>
                      <a:pPr algn="l" fontAlgn="ctr"/>
                      <a:r>
                        <a:rPr lang="es-CO" sz="2500" b="0" i="0" u="none" strike="noStrike">
                          <a:effectLst/>
                          <a:latin typeface="Arial" panose="020B0604020202020204" pitchFamily="34" charset="0"/>
                        </a:rPr>
                        <a:t>Patrimonio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500" b="0" i="0" u="none" strike="noStrike" dirty="0">
                          <a:effectLst/>
                          <a:latin typeface="Arial" panose="020B0604020202020204" pitchFamily="34" charset="0"/>
                        </a:rPr>
                        <a:t>1.863.951.410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500" b="0" i="0" u="none" strike="noStrike" dirty="0"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624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34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8CA83F05-0329-4ADC-AE02-D735766E1A50}"/>
              </a:ext>
            </a:extLst>
          </p:cNvPr>
          <p:cNvSpPr txBox="1"/>
          <p:nvPr/>
        </p:nvSpPr>
        <p:spPr>
          <a:xfrm>
            <a:off x="13319040" y="9264773"/>
            <a:ext cx="334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i="1" dirty="0"/>
              <a:t>Fuente: Estados financieros E.S.E.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3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534455"/>
              </p:ext>
            </p:extLst>
          </p:nvPr>
        </p:nvGraphicFramePr>
        <p:xfrm>
          <a:off x="968844" y="274015"/>
          <a:ext cx="14402891" cy="6461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656770" y="6649314"/>
          <a:ext cx="14714970" cy="2286000"/>
        </p:xfrm>
        <a:graphic>
          <a:graphicData uri="http://schemas.openxmlformats.org/drawingml/2006/table">
            <a:tbl>
              <a:tblPr/>
              <a:tblGrid>
                <a:gridCol w="2543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3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5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3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PATRIMONIO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algn="l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2.190.195.934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326.244.525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1.863.951.410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algn="l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 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2.275.793.692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221.830.346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2.053.963.346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algn="l" fontAlgn="ctr"/>
                      <a:r>
                        <a:rPr lang="es-CO" sz="3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Varicaicón 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-85.597.758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104.414.179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-190.011.937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algn="l" fontAlgn="ctr"/>
                      <a:r>
                        <a:rPr lang="es-CO" sz="3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Margen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9 Imagen">
            <a:extLst>
              <a:ext uri="{FF2B5EF4-FFF2-40B4-BE49-F238E27FC236}">
                <a16:creationId xmlns:a16="http://schemas.microsoft.com/office/drawing/2014/main" id="{02938A38-76FB-473C-B685-DBB3F0E2903C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0" y="9296119"/>
            <a:ext cx="2435487" cy="78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9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CA83F05-0329-4ADC-AE02-D735766E1A50}"/>
              </a:ext>
            </a:extLst>
          </p:cNvPr>
          <p:cNvSpPr txBox="1"/>
          <p:nvPr/>
        </p:nvSpPr>
        <p:spPr>
          <a:xfrm>
            <a:off x="13613500" y="9351993"/>
            <a:ext cx="334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i="1" dirty="0"/>
              <a:t>Fuente: Estados financieros E.S.E.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3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467009"/>
              </p:ext>
            </p:extLst>
          </p:nvPr>
        </p:nvGraphicFramePr>
        <p:xfrm>
          <a:off x="839265" y="288676"/>
          <a:ext cx="16928579" cy="640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463593" y="6779639"/>
          <a:ext cx="17304249" cy="2011680"/>
        </p:xfrm>
        <a:graphic>
          <a:graphicData uri="http://schemas.openxmlformats.org/drawingml/2006/table">
            <a:tbl>
              <a:tblPr/>
              <a:tblGrid>
                <a:gridCol w="1835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4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2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1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79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441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79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5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EFECTIVO Y EQ DE EFECTIVO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CUENTAS POR COBRAR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PRESTAMOS POR COBRAR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INVENTARIOS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PROPIEDAD, PLANTA Y EQUIPO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ACTIVOS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146.268.704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38.875.039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489.064.135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303.046.038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85.361.688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941.360.805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186.219.525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91.261.304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35.363.827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500.826.255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288.856.227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75.669.087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1.018.254.748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265.562.245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55.007.400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3.511.212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-11.762.119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14.189.811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9.692.601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-76.893.942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-79.342.720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-7,55%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-29,88%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9 Imagen">
            <a:extLst>
              <a:ext uri="{FF2B5EF4-FFF2-40B4-BE49-F238E27FC236}">
                <a16:creationId xmlns:a16="http://schemas.microsoft.com/office/drawing/2014/main" id="{8D6A9FB6-0812-4967-97F6-27426CDF06A9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227014" y="9012385"/>
            <a:ext cx="2435487" cy="78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10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795EFD-5B1B-4E2C-9F11-EB18E7D3B307}"/>
              </a:ext>
            </a:extLst>
          </p:cNvPr>
          <p:cNvSpPr txBox="1"/>
          <p:nvPr/>
        </p:nvSpPr>
        <p:spPr>
          <a:xfrm>
            <a:off x="939583" y="1861164"/>
            <a:ext cx="16468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Aseguradoras que </a:t>
            </a:r>
            <a:r>
              <a:rPr lang="es-CO" sz="3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intervienen</a:t>
            </a:r>
            <a:r>
              <a:rPr lang="es-CO" sz="3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negativamente en el comportamiento de la cartera y la liquidez de la E.S.E.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CA83F05-0329-4ADC-AE02-D735766E1A50}"/>
              </a:ext>
            </a:extLst>
          </p:cNvPr>
          <p:cNvSpPr txBox="1"/>
          <p:nvPr/>
        </p:nvSpPr>
        <p:spPr>
          <a:xfrm>
            <a:off x="14060617" y="9600815"/>
            <a:ext cx="334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i="1" dirty="0"/>
              <a:t>Fuente: Estados financieros E.S.E.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794184" y="3506408"/>
          <a:ext cx="16759671" cy="4654854"/>
        </p:xfrm>
        <a:graphic>
          <a:graphicData uri="http://schemas.openxmlformats.org/drawingml/2006/table">
            <a:tbl>
              <a:tblPr/>
              <a:tblGrid>
                <a:gridCol w="5410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1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8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7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31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573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27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DETALLE CARTERA INTERVENIDA Y/O EN LIQUIDACIÓN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1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7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ASEGURADORA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7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SALDO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7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SUBTOTAL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7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GRUPO SALUDCOOP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7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Margen %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7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Margen % G.S.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731">
                <a:tc>
                  <a:txBody>
                    <a:bodyPr/>
                    <a:lstStyle/>
                    <a:p>
                      <a:pPr algn="l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Saludcoop contributivo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135,142,531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141,601,234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421,074,953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27.85%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86.76%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731">
                <a:tc>
                  <a:txBody>
                    <a:bodyPr/>
                    <a:lstStyle/>
                    <a:p>
                      <a:pPr algn="l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Saludcoop subsidiado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6,458,703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1.33%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731">
                <a:tc>
                  <a:txBody>
                    <a:bodyPr/>
                    <a:lstStyle/>
                    <a:p>
                      <a:pPr algn="l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Cafesalud contributivo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247,386,105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279,473,719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50.97%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731">
                <a:tc>
                  <a:txBody>
                    <a:bodyPr/>
                    <a:lstStyle/>
                    <a:p>
                      <a:pPr algn="l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Cafesalud subsidiado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32,087,614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6.61%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731">
                <a:tc>
                  <a:txBody>
                    <a:bodyPr/>
                    <a:lstStyle/>
                    <a:p>
                      <a:pPr algn="l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Caprecom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21,952,512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4.52%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731">
                <a:tc>
                  <a:txBody>
                    <a:bodyPr/>
                    <a:lstStyle/>
                    <a:p>
                      <a:pPr algn="l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Fundación médico preventiva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42,301,311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8.72%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7175">
                <a:tc>
                  <a:txBody>
                    <a:bodyPr/>
                    <a:lstStyle/>
                    <a:p>
                      <a:pPr algn="l" fontAlgn="ctr"/>
                      <a:r>
                        <a:rPr lang="es-ES" sz="2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cartera intervenida y/o liquidación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485,328,776 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14286" marR="14286" marT="14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9 Imagen">
            <a:extLst>
              <a:ext uri="{FF2B5EF4-FFF2-40B4-BE49-F238E27FC236}">
                <a16:creationId xmlns:a16="http://schemas.microsoft.com/office/drawing/2014/main" id="{04EC6391-A0AD-4AD0-A61E-EAA82E331969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437396" y="9136580"/>
            <a:ext cx="2435487" cy="78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4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CA83F05-0329-4ADC-AE02-D735766E1A50}"/>
              </a:ext>
            </a:extLst>
          </p:cNvPr>
          <p:cNvSpPr txBox="1"/>
          <p:nvPr/>
        </p:nvSpPr>
        <p:spPr>
          <a:xfrm>
            <a:off x="13335139" y="9202413"/>
            <a:ext cx="334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i="1" dirty="0"/>
              <a:t>Fuente: Estados financieros E.S.E.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3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965859"/>
              </p:ext>
            </p:extLst>
          </p:nvPr>
        </p:nvGraphicFramePr>
        <p:xfrm>
          <a:off x="1187252" y="606683"/>
          <a:ext cx="15699722" cy="618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787538" y="6848620"/>
          <a:ext cx="15592971" cy="2057400"/>
        </p:xfrm>
        <a:graphic>
          <a:graphicData uri="http://schemas.openxmlformats.org/drawingml/2006/table">
            <a:tbl>
              <a:tblPr/>
              <a:tblGrid>
                <a:gridCol w="212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1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4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CUENTAS POR PAGAR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BENEFICIOS A EMPLEADOS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PASIVOS ESTIMADOS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44">
                <a:tc>
                  <a:txBody>
                    <a:bodyPr/>
                    <a:lstStyle/>
                    <a:p>
                      <a:pPr algn="l" fontAlgn="ctr"/>
                      <a:r>
                        <a:rPr lang="es-CO" sz="2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124.981.278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151.263.247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44">
                <a:tc>
                  <a:txBody>
                    <a:bodyPr/>
                    <a:lstStyle/>
                    <a:p>
                      <a:pPr algn="l" fontAlgn="ctr"/>
                      <a:r>
                        <a:rPr lang="es-CO" sz="2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55.758.505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116.071.841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44">
                <a:tc>
                  <a:txBody>
                    <a:bodyPr/>
                    <a:lstStyle/>
                    <a:p>
                      <a:pPr algn="l" fontAlgn="ctr"/>
                      <a:r>
                        <a:rPr lang="es-CO" sz="2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69.222.773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35.191.406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44">
                <a:tc>
                  <a:txBody>
                    <a:bodyPr/>
                    <a:lstStyle/>
                    <a:p>
                      <a:pPr algn="l" fontAlgn="ctr"/>
                      <a:r>
                        <a:rPr lang="es-CO" sz="2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124,15%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9 Imagen">
            <a:extLst>
              <a:ext uri="{FF2B5EF4-FFF2-40B4-BE49-F238E27FC236}">
                <a16:creationId xmlns:a16="http://schemas.microsoft.com/office/drawing/2014/main" id="{F6A9D1F5-F6FD-4C84-8B56-4E6BD213E3F0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252414" y="9131879"/>
            <a:ext cx="2435487" cy="78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6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795EFD-5B1B-4E2C-9F11-EB18E7D3B307}"/>
              </a:ext>
            </a:extLst>
          </p:cNvPr>
          <p:cNvSpPr txBox="1"/>
          <p:nvPr/>
        </p:nvSpPr>
        <p:spPr>
          <a:xfrm>
            <a:off x="1171589" y="927762"/>
            <a:ext cx="15943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VARIACIÓN PASIVO POR PRESTACIONES </a:t>
            </a:r>
          </a:p>
          <a:p>
            <a:pPr algn="ctr"/>
            <a:r>
              <a:rPr lang="es-CO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SOCIALES Y SEGURIDAD SOCIAL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CA83F05-0329-4ADC-AE02-D735766E1A50}"/>
              </a:ext>
            </a:extLst>
          </p:cNvPr>
          <p:cNvSpPr txBox="1"/>
          <p:nvPr/>
        </p:nvSpPr>
        <p:spPr>
          <a:xfrm>
            <a:off x="13389413" y="9269676"/>
            <a:ext cx="334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i="1" dirty="0"/>
              <a:t>Fuente: Estados financieros E.S.E.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/>
        </p:nvGraphicFramePr>
        <p:xfrm>
          <a:off x="1294081" y="2407456"/>
          <a:ext cx="15943234" cy="6217920"/>
        </p:xfrm>
        <a:graphic>
          <a:graphicData uri="http://schemas.openxmlformats.org/drawingml/2006/table">
            <a:tbl>
              <a:tblPr/>
              <a:tblGrid>
                <a:gridCol w="9388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9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1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DETALLE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SULEDOS DE PERSONAL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CESANTÍAS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57.206.479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36.696.060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20.510.419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INTERESES SOBRE CESANTÍAS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5.975.144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6.897.843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(922.699)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VACACIONES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23.304.802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19.839.777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3.465.025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 DE VACACIONES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23.304.802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20.366.005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2.938.797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 DE SERVICIOS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17.180.286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15.229.672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1.950.614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 DE NAVIDAD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3.036.122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1.036.122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BONIFICACIONES (RECREACIÓN)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2.904.885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2.645.303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259.582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OTRAS PRIMAS (VIDA CARA)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446.910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430.550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APORTES A RIESGOS LABORALES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1.447.100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1.447.100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APORTES A FONDOS PENSIONALES - EMPLEADOR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8.158.324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8.158.324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APORTES A SEGURIDAD SOCIAL EN SALUD - EMPLEADOR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5.598.993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5.598.993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APORTES A CAJAS DE COMPENSACIÓN FAMILIAR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2.699.400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2.699.400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CESANTÍAS RETROACTIVAS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11.237.915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(11.237.915)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PENSIONES DE JUBILACIÓN PATRONALES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728.716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(728.716)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prestaciones sociales y seguridad social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151.263.247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116.071.841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35.191.406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9" name="9 Imagen">
            <a:extLst>
              <a:ext uri="{FF2B5EF4-FFF2-40B4-BE49-F238E27FC236}">
                <a16:creationId xmlns:a16="http://schemas.microsoft.com/office/drawing/2014/main" id="{B2E9DB80-0D32-4346-9A6F-89F7E2D7FF7D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252414" y="9131879"/>
            <a:ext cx="2435487" cy="78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91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8CA83F05-0329-4ADC-AE02-D735766E1A50}"/>
              </a:ext>
            </a:extLst>
          </p:cNvPr>
          <p:cNvSpPr txBox="1"/>
          <p:nvPr/>
        </p:nvSpPr>
        <p:spPr>
          <a:xfrm>
            <a:off x="13449816" y="9234386"/>
            <a:ext cx="334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i="1" dirty="0"/>
              <a:t>Fuente: Estados financieros E.S.E.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795EFD-5B1B-4E2C-9F11-EB18E7D3B307}"/>
              </a:ext>
            </a:extLst>
          </p:cNvPr>
          <p:cNvSpPr txBox="1"/>
          <p:nvPr/>
        </p:nvSpPr>
        <p:spPr>
          <a:xfrm>
            <a:off x="1207016" y="406283"/>
            <a:ext cx="1538123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DEL EJERCICIO </a:t>
            </a:r>
          </a:p>
          <a:p>
            <a:pPr algn="ctr"/>
            <a:r>
              <a:rPr lang="es-CO" sz="3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(ENERO A DICIEMBRE 2020 - 2019)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207016" y="2262309"/>
          <a:ext cx="15965471" cy="6995160"/>
        </p:xfrm>
        <a:graphic>
          <a:graphicData uri="http://schemas.openxmlformats.org/drawingml/2006/table">
            <a:tbl>
              <a:tblPr/>
              <a:tblGrid>
                <a:gridCol w="7166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4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4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4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7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7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7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7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Variación 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7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Margen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44">
                <a:tc>
                  <a:txBody>
                    <a:bodyPr/>
                    <a:lstStyle/>
                    <a:p>
                      <a:pPr algn="l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VENTA DE SERVICIOS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2.324.918.792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2.105.191.120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219.727.672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44">
                <a:tc>
                  <a:txBody>
                    <a:bodyPr/>
                    <a:lstStyle/>
                    <a:p>
                      <a:pPr algn="l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COSTOS DE VENTAS DE SERVICIOS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2.019.395.902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1.910.470.063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108.925.838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4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7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UTILIDAD BRUTA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305.522.890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194.721.057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110.801.833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4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27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44">
                <a:tc>
                  <a:txBody>
                    <a:bodyPr/>
                    <a:lstStyle/>
                    <a:p>
                      <a:pPr algn="l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ADMINISTRACION Y OPERACIÓN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689.585.429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758.831.864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-69.246.435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-9,13%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8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DETERIORO, DEPRECIACIONES, AMORTIZACIONES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19.975.536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43.320.956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-23.345.420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-53,89%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4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7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UTILIDAD OPERACIONAL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-404.038.074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-607.431.763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203.393.689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-33,48%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44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27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444">
                <a:tc>
                  <a:txBody>
                    <a:bodyPr/>
                    <a:lstStyle/>
                    <a:p>
                      <a:pPr algn="l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TRANSFERENCIAS Y SUBVENCIONES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116.904.932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50.357.295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66.547.637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1444">
                <a:tc>
                  <a:txBody>
                    <a:bodyPr/>
                    <a:lstStyle/>
                    <a:p>
                      <a:pPr algn="l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INGRESOS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120.327.581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541.486.926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-421.159.345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-77,78%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1444">
                <a:tc>
                  <a:txBody>
                    <a:bodyPr/>
                    <a:lstStyle/>
                    <a:p>
                      <a:pPr algn="l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GASTOS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24.075.697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44.285.728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-20.210.030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-45,64%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144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27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14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7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DEL EJERCICIO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-190.881.259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-59.873.270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-131.007.989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218,81%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8" name="9 Imagen">
            <a:extLst>
              <a:ext uri="{FF2B5EF4-FFF2-40B4-BE49-F238E27FC236}">
                <a16:creationId xmlns:a16="http://schemas.microsoft.com/office/drawing/2014/main" id="{EF9A80B0-F6CA-4776-9AA0-5CD558AA1B74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271013" y="9372717"/>
            <a:ext cx="2435487" cy="78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5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795EFD-5B1B-4E2C-9F11-EB18E7D3B307}"/>
              </a:ext>
            </a:extLst>
          </p:cNvPr>
          <p:cNvSpPr txBox="1"/>
          <p:nvPr/>
        </p:nvSpPr>
        <p:spPr>
          <a:xfrm>
            <a:off x="2318785" y="1485524"/>
            <a:ext cx="1433098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DETALLE MARGEN OPERACIONAL POR SERVICIO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CA83F05-0329-4ADC-AE02-D735766E1A50}"/>
              </a:ext>
            </a:extLst>
          </p:cNvPr>
          <p:cNvSpPr txBox="1"/>
          <p:nvPr/>
        </p:nvSpPr>
        <p:spPr>
          <a:xfrm>
            <a:off x="13622648" y="9329347"/>
            <a:ext cx="334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i="1" dirty="0"/>
              <a:t>Fuente: Estados financieros E.S.E.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819504" y="2433457"/>
          <a:ext cx="16907401" cy="6211149"/>
        </p:xfrm>
        <a:graphic>
          <a:graphicData uri="http://schemas.openxmlformats.org/drawingml/2006/table">
            <a:tbl>
              <a:tblPr/>
              <a:tblGrid>
                <a:gridCol w="7409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9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2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3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11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Servicio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Ingreso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Diferencia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Margen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180">
                <a:tc>
                  <a:txBody>
                    <a:bodyPr/>
                    <a:lstStyle/>
                    <a:p>
                      <a:pPr algn="l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Urgencias - Consultas y Procedimientos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160,621,465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500,723,543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-340,102,078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-211.74%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180">
                <a:tc>
                  <a:txBody>
                    <a:bodyPr/>
                    <a:lstStyle/>
                    <a:p>
                      <a:pPr algn="l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Consulta Externa y Procedimientos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157,554,974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205,102,560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-47,547,586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 dirty="0">
                          <a:effectLst/>
                          <a:latin typeface="Arial" panose="020B0604020202020204" pitchFamily="34" charset="0"/>
                        </a:rPr>
                        <a:t>-30.18%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180">
                <a:tc>
                  <a:txBody>
                    <a:bodyPr/>
                    <a:lstStyle/>
                    <a:p>
                      <a:pPr algn="l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Actividades de Salud Oral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74,338,696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178,985,526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-104,646,830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-140.77%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180">
                <a:tc>
                  <a:txBody>
                    <a:bodyPr/>
                    <a:lstStyle/>
                    <a:p>
                      <a:pPr algn="l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Promoción y prevención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394,089,747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330,781,748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63,307,999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16.06%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180">
                <a:tc>
                  <a:txBody>
                    <a:bodyPr/>
                    <a:lstStyle/>
                    <a:p>
                      <a:pPr algn="l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Hospitalización - Estancia General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104,389,117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141,695,763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-37,306,646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-35.74%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180">
                <a:tc>
                  <a:txBody>
                    <a:bodyPr/>
                    <a:lstStyle/>
                    <a:p>
                      <a:pPr algn="l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Laboratorio Clínico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228,190,033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172,243,254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55,946,779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24.52%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180">
                <a:tc>
                  <a:txBody>
                    <a:bodyPr/>
                    <a:lstStyle/>
                    <a:p>
                      <a:pPr algn="l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Imagenología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11,598,276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10,946,334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651,942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5.62%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180">
                <a:tc>
                  <a:txBody>
                    <a:bodyPr/>
                    <a:lstStyle/>
                    <a:p>
                      <a:pPr algn="l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Farmacia e Insumos Hospitalarios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437,291,275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260,540,243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176,751,032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40.42%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180">
                <a:tc>
                  <a:txBody>
                    <a:bodyPr/>
                    <a:lstStyle/>
                    <a:p>
                      <a:pPr algn="l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Traslado en Ambulancia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91,516,946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166,838,053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-75,321,107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-82.30%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6989"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0" b="0" i="0" u="none" strike="noStrike" dirty="0">
                          <a:effectLst/>
                          <a:latin typeface="Arial" panose="020B0604020202020204" pitchFamily="34" charset="0"/>
                        </a:rPr>
                        <a:t>Salud pública y Atención Primaria en Salud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81,875,898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51,538,878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30,337,020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 dirty="0">
                          <a:effectLst/>
                          <a:latin typeface="Arial" panose="020B0604020202020204" pitchFamily="34" charset="0"/>
                        </a:rPr>
                        <a:t>37.05%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1180">
                <a:tc>
                  <a:txBody>
                    <a:bodyPr/>
                    <a:lstStyle/>
                    <a:p>
                      <a:pPr algn="l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Servicios de salud capitados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583,510,504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583,510,504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0" i="0" u="none" strike="noStrike"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11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MARGEN OPERACIONAL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2,324,976,931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2,019,395,902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305,581,029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13.14%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9" name="9 Imagen">
            <a:extLst>
              <a:ext uri="{FF2B5EF4-FFF2-40B4-BE49-F238E27FC236}">
                <a16:creationId xmlns:a16="http://schemas.microsoft.com/office/drawing/2014/main" id="{08AEC406-4122-42C9-913F-2E2B15A4E3CE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430214" y="9329347"/>
            <a:ext cx="2435487" cy="78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30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71ED54-83AF-45E9-9944-A51864260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E.S.E Hospital Padre Clemente Giraldo | Granada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ED07F0-0539-46E7-90B8-CE7C078C0B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11" name="タイトル 11">
            <a:extLst>
              <a:ext uri="{FF2B5EF4-FFF2-40B4-BE49-F238E27FC236}">
                <a16:creationId xmlns:a16="http://schemas.microsoft.com/office/drawing/2014/main" id="{B1A657E3-E3BB-4FF2-BB81-7D2857F8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</p:spPr>
        <p:txBody>
          <a:bodyPr/>
          <a:lstStyle/>
          <a:p>
            <a:r>
              <a:rPr kumimoji="1" lang="es-CO" altLang="ja-JP" dirty="0"/>
              <a:t>Indicadores de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Calidad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396098"/>
              </p:ext>
            </p:extLst>
          </p:nvPr>
        </p:nvGraphicFramePr>
        <p:xfrm>
          <a:off x="1701800" y="2235720"/>
          <a:ext cx="14596888" cy="622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B4E9524-B680-451A-BB92-C0531BD03671}"/>
              </a:ext>
            </a:extLst>
          </p:cNvPr>
          <p:cNvSpPr/>
          <p:nvPr/>
        </p:nvSpPr>
        <p:spPr>
          <a:xfrm>
            <a:off x="7546755" y="8839720"/>
            <a:ext cx="2686490" cy="939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META: </a:t>
            </a:r>
            <a:r>
              <a:rPr lang="es-ES" sz="2000" u="sng" dirty="0">
                <a:solidFill>
                  <a:schemeClr val="tx1"/>
                </a:solidFill>
              </a:rPr>
              <a:t>&lt;</a:t>
            </a:r>
            <a:r>
              <a:rPr lang="es-ES" sz="2000" dirty="0">
                <a:solidFill>
                  <a:schemeClr val="tx1"/>
                </a:solidFill>
              </a:rPr>
              <a:t>3%</a:t>
            </a:r>
            <a:endParaRPr lang="es-C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17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8CA83F05-0329-4ADC-AE02-D735766E1A50}"/>
              </a:ext>
            </a:extLst>
          </p:cNvPr>
          <p:cNvSpPr txBox="1"/>
          <p:nvPr/>
        </p:nvSpPr>
        <p:spPr>
          <a:xfrm>
            <a:off x="13483503" y="9742269"/>
            <a:ext cx="334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i="1" dirty="0"/>
              <a:t>Fuente: Estados financieros E.S.E.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6795EFD-5B1B-4E2C-9F11-EB18E7D3B307}"/>
              </a:ext>
            </a:extLst>
          </p:cNvPr>
          <p:cNvSpPr txBox="1"/>
          <p:nvPr/>
        </p:nvSpPr>
        <p:spPr>
          <a:xfrm>
            <a:off x="826440" y="318776"/>
            <a:ext cx="1433098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RAZONES FINANCIERAS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84" y="1428873"/>
            <a:ext cx="16052121" cy="8035720"/>
          </a:xfrm>
          <a:prstGeom prst="rect">
            <a:avLst/>
          </a:prstGeom>
        </p:spPr>
      </p:pic>
      <p:pic>
        <p:nvPicPr>
          <p:cNvPr id="8" name="9 Imagen">
            <a:extLst>
              <a:ext uri="{FF2B5EF4-FFF2-40B4-BE49-F238E27FC236}">
                <a16:creationId xmlns:a16="http://schemas.microsoft.com/office/drawing/2014/main" id="{6002907D-9F53-481F-9E43-29160350D81A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237326" y="9463869"/>
            <a:ext cx="2435487" cy="78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22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2AED3CFB-9ABD-49B4-B484-AAED20B11F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b="7809"/>
          <a:stretch>
            <a:fillRect/>
          </a:stretch>
        </p:blipFill>
        <p:spPr/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ED0CA3-5BA8-4CBC-BF03-A451F21F65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D567D9-1465-4FF9-A917-871131C716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62AFB3-2340-48DB-9390-132C732801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F99FD81-DA3B-43C5-A0FD-5B04690AC9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4F4B65F-CF94-4ABB-A87F-71432DC99C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pic>
        <p:nvPicPr>
          <p:cNvPr id="15" name="Marcador de posición de imagen 14" descr="Conexiones">
            <a:extLst>
              <a:ext uri="{FF2B5EF4-FFF2-40B4-BE49-F238E27FC236}">
                <a16:creationId xmlns:a16="http://schemas.microsoft.com/office/drawing/2014/main" id="{DB5CF679-00AF-4A4D-91F7-B2751268163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331337" y="3447039"/>
            <a:ext cx="3134495" cy="3134495"/>
          </a:xfr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DEE9181-E089-4C80-A08A-78A40CB53D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71398" y="6165385"/>
            <a:ext cx="6336704" cy="273048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CO" sz="6600" dirty="0"/>
              <a:t>Satisfacción de los usuarios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D99E8D5-CAB5-4D19-B2D5-790EBEDE19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6BC0783-E197-4AA5-A370-38F124008B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075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946173" y="609705"/>
            <a:ext cx="14348321" cy="120304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O" dirty="0"/>
              <a:t>Indicadores SIAU</a:t>
            </a:r>
            <a:br>
              <a:rPr lang="es-CO" dirty="0"/>
            </a:br>
            <a:endParaRPr lang="es-CO" dirty="0"/>
          </a:p>
        </p:txBody>
      </p:sp>
      <p:pic>
        <p:nvPicPr>
          <p:cNvPr id="5" name="9 Imagen">
            <a:extLst>
              <a:ext uri="{FF2B5EF4-FFF2-40B4-BE49-F238E27FC236}">
                <a16:creationId xmlns:a16="http://schemas.microsoft.com/office/drawing/2014/main" id="{1B458AE5-9CEC-49BB-8BBF-9BAB04E951F4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794" y="9507705"/>
            <a:ext cx="2435276" cy="78733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648168"/>
              </p:ext>
            </p:extLst>
          </p:nvPr>
        </p:nvGraphicFramePr>
        <p:xfrm>
          <a:off x="1810878" y="2970075"/>
          <a:ext cx="7129657" cy="65376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13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5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4454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</a:p>
                    <a:p>
                      <a:pPr algn="ctr" rtl="0" fontAlgn="b"/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"/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"/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QUEJAS, RECLAMOS Y/O PETICIÓN</a:t>
                      </a:r>
                    </a:p>
                    <a:p>
                      <a:pPr algn="ctr" rtl="0" fontAlgn="b"/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FELICITACIONES</a:t>
                      </a:r>
                    </a:p>
                    <a:p>
                      <a:pPr algn="ctr" rtl="0" fontAlgn="b"/>
                      <a:endParaRPr lang="es-CO" sz="2200" b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"/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"/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SUGERENCIAS</a:t>
                      </a:r>
                    </a:p>
                    <a:p>
                      <a:pPr algn="ctr" rtl="0" fontAlgn="b"/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"/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"/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3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HOSPITALIZACION Y URGENCIAS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1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FARMACIA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1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CONSULTA EXTERNA</a:t>
                      </a:r>
                      <a:endParaRPr lang="es-C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63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ODONTOLOGIA Y VACUNACION</a:t>
                      </a:r>
                      <a:endParaRPr lang="es-C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1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CO" sz="22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s-CO" sz="22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s-CO" sz="22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200700"/>
              </p:ext>
            </p:extLst>
          </p:nvPr>
        </p:nvGraphicFramePr>
        <p:xfrm>
          <a:off x="1810877" y="2063072"/>
          <a:ext cx="7129655" cy="90726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12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7262">
                <a:tc>
                  <a:txBody>
                    <a:bodyPr/>
                    <a:lstStyle/>
                    <a:p>
                      <a:pPr algn="ctr"/>
                      <a:endParaRPr lang="es-CO" sz="1900" dirty="0"/>
                    </a:p>
                    <a:p>
                      <a:pPr algn="ctr"/>
                      <a:r>
                        <a:rPr lang="es-CO" sz="1900" b="1" dirty="0"/>
                        <a:t>CONSOLIDADO 2019</a:t>
                      </a:r>
                    </a:p>
                  </a:txBody>
                  <a:tcPr marL="91432" marR="91432"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466507"/>
              </p:ext>
            </p:extLst>
          </p:nvPr>
        </p:nvGraphicFramePr>
        <p:xfrm>
          <a:off x="8954813" y="2059852"/>
          <a:ext cx="7129655" cy="90726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12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7262">
                <a:tc>
                  <a:txBody>
                    <a:bodyPr/>
                    <a:lstStyle/>
                    <a:p>
                      <a:pPr algn="ctr"/>
                      <a:endParaRPr lang="es-CO" sz="1900" dirty="0"/>
                    </a:p>
                    <a:p>
                      <a:pPr algn="ctr"/>
                      <a:r>
                        <a:rPr lang="es-CO" sz="1900" b="1" dirty="0"/>
                        <a:t>CONSOLIDADO 2020</a:t>
                      </a:r>
                    </a:p>
                  </a:txBody>
                  <a:tcPr marL="91432" marR="91432"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23817"/>
              </p:ext>
            </p:extLst>
          </p:nvPr>
        </p:nvGraphicFramePr>
        <p:xfrm>
          <a:off x="8954813" y="2966857"/>
          <a:ext cx="7129658" cy="65376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3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5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4454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</a:t>
                      </a:r>
                    </a:p>
                    <a:p>
                      <a:pPr algn="ctr" rtl="0" fontAlgn="b"/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"/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"/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QUEJAS, RECLAMOS Y/O PETICIÓN</a:t>
                      </a:r>
                    </a:p>
                    <a:p>
                      <a:pPr algn="ctr" rtl="0" fontAlgn="b"/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FELICITACIONES</a:t>
                      </a:r>
                    </a:p>
                    <a:p>
                      <a:pPr algn="ctr" rtl="0" fontAlgn="b"/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"/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"/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SUGERENCIAS</a:t>
                      </a:r>
                    </a:p>
                    <a:p>
                      <a:pPr algn="ctr" rtl="0" fontAlgn="b"/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"/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"/>
                      <a:endParaRPr lang="es-C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3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HOSPITALIZACION Y URGENCIAS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1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FARMACIA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1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CONSULTA EXTERNA</a:t>
                      </a:r>
                      <a:endParaRPr lang="es-C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63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ODONTOLOGIA Y VACUNACION</a:t>
                      </a:r>
                      <a:endParaRPr lang="es-CO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1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CO" sz="22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s-CO" sz="22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s-CO" sz="22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2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62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4398500" y="643297"/>
            <a:ext cx="10584257" cy="107147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>
                <a:latin typeface="Arial" panose="020B0604020202020204" pitchFamily="34" charset="0"/>
                <a:cs typeface="Arial" panose="020B0604020202020204" pitchFamily="34" charset="0"/>
              </a:rPr>
              <a:t>ENCUESTAS SATISFACCIÓN</a:t>
            </a:r>
            <a:endParaRPr lang="es-CO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9 Imagen">
            <a:extLst>
              <a:ext uri="{FF2B5EF4-FFF2-40B4-BE49-F238E27FC236}">
                <a16:creationId xmlns:a16="http://schemas.microsoft.com/office/drawing/2014/main" id="{2EBFD9AF-3789-4AE6-A0F5-B175013B6818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794" y="9499223"/>
            <a:ext cx="2435276" cy="787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84" y="2353264"/>
            <a:ext cx="17539503" cy="369738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618676" y="2042330"/>
            <a:ext cx="266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/>
              <a:t>CONSOLIDADO 2019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269EA94-F8D9-40E5-833F-7B61C5881AE9}"/>
              </a:ext>
            </a:extLst>
          </p:cNvPr>
          <p:cNvSpPr txBox="1"/>
          <p:nvPr/>
        </p:nvSpPr>
        <p:spPr>
          <a:xfrm>
            <a:off x="7618676" y="6114635"/>
            <a:ext cx="266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/>
              <a:t>CONSOLIDADO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73848" y="6530093"/>
          <a:ext cx="17636086" cy="296913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40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72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72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72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72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72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72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872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872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8728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18728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2344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ENERO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FEBRERO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MARZO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ABRIL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MAYO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JUNIO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JULIO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AGOSTO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SEPTIEMBRE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OCTUBRE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NOVIEMBRE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DICIEMBRE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TOTAL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47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effectLst/>
                        </a:rPr>
                        <a:t>Muy buena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>
                          <a:effectLst/>
                        </a:rPr>
                        <a:t>21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>
                          <a:effectLst/>
                        </a:rPr>
                        <a:t>25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13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>
                          <a:effectLst/>
                        </a:rPr>
                        <a:t>15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>
                          <a:effectLst/>
                        </a:rPr>
                        <a:t>18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>
                          <a:effectLst/>
                        </a:rPr>
                        <a:t>15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>
                          <a:effectLst/>
                        </a:rPr>
                        <a:t>18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25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29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25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7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>
                          <a:effectLst/>
                        </a:rPr>
                        <a:t>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>
                          <a:effectLst/>
                        </a:rPr>
                        <a:t>216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47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effectLst/>
                        </a:rPr>
                        <a:t>Buena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10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58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2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16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13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>
                          <a:effectLst/>
                        </a:rPr>
                        <a:t>15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10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>
                          <a:effectLst/>
                        </a:rPr>
                        <a:t>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>
                          <a:effectLst/>
                        </a:rPr>
                        <a:t>14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>
                          <a:effectLst/>
                        </a:rPr>
                        <a:t>25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>
                          <a:effectLst/>
                        </a:rPr>
                        <a:t>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>
                          <a:effectLst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>
                          <a:effectLst/>
                        </a:rPr>
                        <a:t>176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447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effectLst/>
                        </a:rPr>
                        <a:t>Regular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6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>
                          <a:effectLst/>
                        </a:rPr>
                        <a:t>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47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effectLst/>
                        </a:rPr>
                        <a:t>Mala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>
                          <a:effectLst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47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effectLst/>
                        </a:rPr>
                        <a:t>Muy Mala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>
                          <a:effectLst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44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No sabe o no responde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>
                          <a:effectLst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>
                          <a:effectLst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 dirty="0">
                          <a:effectLst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64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4715098" y="643297"/>
            <a:ext cx="10584257" cy="107147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>
                <a:latin typeface="Arial" panose="020B0604020202020204" pitchFamily="34" charset="0"/>
                <a:cs typeface="Arial" panose="020B0604020202020204" pitchFamily="34" charset="0"/>
              </a:rPr>
              <a:t>ENCUESTAS SATISFACCIÓN</a:t>
            </a:r>
            <a:endParaRPr lang="es-CO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9 Imagen">
            <a:extLst>
              <a:ext uri="{FF2B5EF4-FFF2-40B4-BE49-F238E27FC236}">
                <a16:creationId xmlns:a16="http://schemas.microsoft.com/office/drawing/2014/main" id="{EC1F05E4-812D-48F2-8D57-5B8C656001C1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794" y="9536001"/>
            <a:ext cx="2435276" cy="787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433" y="2315166"/>
            <a:ext cx="15596368" cy="3454091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463602" y="6096856"/>
          <a:ext cx="17017945" cy="3426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7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1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1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1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31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431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431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4310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4310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14310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79897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2. ¿Recomendaría a sus familiares y amigos el hospital?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3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 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ENERO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FEBRERO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MARZO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ABRIL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MAYO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JUNIO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SEPTIEMBRE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4286" marR="14286" marT="1428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16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effectLst/>
                        </a:rPr>
                        <a:t>Definitivamente si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25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59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14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16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29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25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14286" marR="14286" marT="1428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16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effectLst/>
                        </a:rPr>
                        <a:t>Probablemente sí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6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25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15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2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5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14286" marR="14286" marT="1428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16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effectLst/>
                        </a:rPr>
                        <a:t>Definitivamente no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5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4286" marR="14286" marT="1428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16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effectLst/>
                        </a:rPr>
                        <a:t>Probablemente no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6" marR="14286" marT="1428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16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No sabe o no responde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u="none" strike="noStrike">
                          <a:effectLst/>
                        </a:rPr>
                        <a:t>0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6" marR="14286" marT="14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4286" marR="14286" marT="1428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0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 redondeado"/>
          <p:cNvSpPr/>
          <p:nvPr/>
        </p:nvSpPr>
        <p:spPr>
          <a:xfrm>
            <a:off x="3527070" y="391385"/>
            <a:ext cx="11444930" cy="129603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MOTIVOS DE PQRS 2019-2020</a:t>
            </a:r>
            <a:endParaRPr lang="es-CO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9 Imagen">
            <a:extLst>
              <a:ext uri="{FF2B5EF4-FFF2-40B4-BE49-F238E27FC236}">
                <a16:creationId xmlns:a16="http://schemas.microsoft.com/office/drawing/2014/main" id="{2A4AADC4-BEA3-412D-B0E0-96C6EAE71009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227773" y="8815590"/>
            <a:ext cx="2435276" cy="78733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013153"/>
              </p:ext>
            </p:extLst>
          </p:nvPr>
        </p:nvGraphicFramePr>
        <p:xfrm>
          <a:off x="227773" y="2054469"/>
          <a:ext cx="17520186" cy="75171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20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0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0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00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20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84024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I SEMESTRE</a:t>
                      </a:r>
                      <a:r>
                        <a:rPr lang="es-CO" sz="2000" baseline="0" dirty="0"/>
                        <a:t> 2019</a:t>
                      </a:r>
                      <a:endParaRPr lang="es-CO" sz="2000" dirty="0"/>
                    </a:p>
                  </a:txBody>
                  <a:tcPr marL="137148" marR="137148" marT="68574" marB="685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II SEMESTRE 2019</a:t>
                      </a:r>
                    </a:p>
                  </a:txBody>
                  <a:tcPr marL="137148" marR="137148" marT="68574" marB="685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CANTIDAD</a:t>
                      </a:r>
                    </a:p>
                  </a:txBody>
                  <a:tcPr marL="137148" marR="137148" marT="68574" marB="685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I SEMESTRE 2020</a:t>
                      </a:r>
                    </a:p>
                  </a:txBody>
                  <a:tcPr marL="137148" marR="137148" marT="68574" marB="685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II SEMESTRE 2020</a:t>
                      </a:r>
                    </a:p>
                  </a:txBody>
                  <a:tcPr marL="137148" marR="137148" marT="68574" marB="685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CANTIDAD</a:t>
                      </a:r>
                    </a:p>
                  </a:txBody>
                  <a:tcPr marL="137148" marR="137148" marT="68574" marB="685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4908">
                <a:tc>
                  <a:txBody>
                    <a:bodyPr/>
                    <a:lstStyle/>
                    <a:p>
                      <a:pPr algn="l"/>
                      <a:r>
                        <a:rPr lang="es-CO" sz="2000" dirty="0"/>
                        <a:t>Manifestaciones</a:t>
                      </a:r>
                      <a:r>
                        <a:rPr lang="es-CO" sz="2000" baseline="0" dirty="0"/>
                        <a:t> estuvieron enfocadas en la tardanza de atención en el servicio de urgencias y el trato en el servicio de farmacia.</a:t>
                      </a:r>
                      <a:endParaRPr lang="es-CO" sz="2000" dirty="0"/>
                    </a:p>
                  </a:txBody>
                  <a:tcPr marL="137148" marR="137148" marT="68574" marB="68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000" dirty="0"/>
                        <a:t>Hubo</a:t>
                      </a:r>
                      <a:r>
                        <a:rPr lang="es-CO" sz="2000" baseline="0" dirty="0"/>
                        <a:t> manifestaciones enfocadas en el trato de algunos funcionarios hacia los usuarios. Durante este semestre también se recibieron felicitaciones a nuestro personal  por el trabajo que desempeñan.</a:t>
                      </a:r>
                      <a:endParaRPr lang="es-CO" sz="2000" dirty="0"/>
                    </a:p>
                  </a:txBody>
                  <a:tcPr marL="137148" marR="137148" marT="68574" marB="68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000" dirty="0"/>
                        <a:t>I semestre</a:t>
                      </a:r>
                      <a:r>
                        <a:rPr lang="es-CO" sz="2000" baseline="0" dirty="0"/>
                        <a:t> </a:t>
                      </a:r>
                      <a:endParaRPr lang="es-CO" sz="2000" dirty="0"/>
                    </a:p>
                    <a:p>
                      <a:pPr algn="l"/>
                      <a:r>
                        <a:rPr lang="es-CO" sz="2000" dirty="0"/>
                        <a:t>Quejas</a:t>
                      </a:r>
                      <a:r>
                        <a:rPr lang="es-CO" sz="2000" baseline="0" dirty="0"/>
                        <a:t> o sugerencias: 11</a:t>
                      </a:r>
                      <a:br>
                        <a:rPr lang="es-CO" sz="2000" baseline="0" dirty="0"/>
                      </a:br>
                      <a:endParaRPr lang="es-CO" sz="2000" baseline="0" dirty="0"/>
                    </a:p>
                    <a:p>
                      <a:pPr algn="l"/>
                      <a:r>
                        <a:rPr lang="es-CO" sz="2000" baseline="0" dirty="0"/>
                        <a:t>Felicitaciones: 6</a:t>
                      </a:r>
                    </a:p>
                    <a:p>
                      <a:pPr algn="l"/>
                      <a:endParaRPr lang="es-CO" sz="2000" baseline="0" dirty="0"/>
                    </a:p>
                    <a:p>
                      <a:pPr algn="l"/>
                      <a:r>
                        <a:rPr lang="es-CO" sz="2000" baseline="0" dirty="0"/>
                        <a:t>II semestre</a:t>
                      </a:r>
                    </a:p>
                    <a:p>
                      <a:pPr algn="l"/>
                      <a:endParaRPr lang="es-CO" sz="2000" baseline="0" dirty="0"/>
                    </a:p>
                    <a:p>
                      <a:pPr algn="l"/>
                      <a:r>
                        <a:rPr lang="es-CO" sz="2000" baseline="0" dirty="0"/>
                        <a:t>Quejas o sugerencias:</a:t>
                      </a:r>
                    </a:p>
                    <a:p>
                      <a:pPr algn="l"/>
                      <a:r>
                        <a:rPr lang="es-CO" sz="2000" baseline="0" dirty="0"/>
                        <a:t>3</a:t>
                      </a:r>
                    </a:p>
                    <a:p>
                      <a:pPr algn="l"/>
                      <a:endParaRPr lang="es-CO" sz="2000" baseline="0" dirty="0"/>
                    </a:p>
                    <a:p>
                      <a:pPr algn="l"/>
                      <a:r>
                        <a:rPr lang="es-CO" sz="2000" baseline="0" dirty="0"/>
                        <a:t>Felicitaciones: 5</a:t>
                      </a:r>
                    </a:p>
                    <a:p>
                      <a:endParaRPr lang="es-CO" sz="2000" dirty="0"/>
                    </a:p>
                  </a:txBody>
                  <a:tcPr marL="137148" marR="137148" marT="68574" marB="68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000" dirty="0"/>
                        <a:t>Manifestaciones</a:t>
                      </a:r>
                      <a:r>
                        <a:rPr lang="es-CO" sz="2000" baseline="0" dirty="0"/>
                        <a:t> fueron enfocadas en la oportunidad de citas por consulta externa. Y otras al trato del personal.</a:t>
                      </a:r>
                    </a:p>
                    <a:p>
                      <a:pPr algn="l"/>
                      <a:endParaRPr lang="es-CO" sz="2000" baseline="0" dirty="0"/>
                    </a:p>
                    <a:p>
                      <a:pPr algn="l"/>
                      <a:r>
                        <a:rPr lang="es-CO" sz="2000" baseline="0" dirty="0"/>
                        <a:t>También se presentaron felicitaciones haciendo referencia a la buena labor que desempeñan los empleados de la E.S.E con calidad humana en los servicios de Hospitalización y urgencias.</a:t>
                      </a:r>
                      <a:endParaRPr lang="es-CO" sz="2000" dirty="0"/>
                    </a:p>
                  </a:txBody>
                  <a:tcPr marL="137148" marR="137148" marT="68574" marB="68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2000" dirty="0"/>
                        <a:t>Manifestaciones estuvieron enfocadas en la</a:t>
                      </a:r>
                      <a:r>
                        <a:rPr lang="es-CO" sz="2000" baseline="0" dirty="0"/>
                        <a:t> atención brindada en los controles de crecimiento y desarrollo por el envió de algunos suplementos. También se presentaron algunas haciendo referencia al reclamo de muchas formulas por persona.</a:t>
                      </a:r>
                    </a:p>
                    <a:p>
                      <a:pPr algn="l"/>
                      <a:endParaRPr lang="es-CO" sz="2000" baseline="0" dirty="0"/>
                    </a:p>
                    <a:p>
                      <a:pPr algn="l"/>
                      <a:r>
                        <a:rPr lang="es-CO" sz="2000" baseline="0" dirty="0"/>
                        <a:t>Felicitaciones para el equipo de odontología por su excelente labor.</a:t>
                      </a:r>
                      <a:endParaRPr lang="es-CO" sz="2000" dirty="0"/>
                    </a:p>
                  </a:txBody>
                  <a:tcPr marL="137148" marR="137148" marT="68574" marB="68574"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I Semestre</a:t>
                      </a:r>
                    </a:p>
                    <a:p>
                      <a:r>
                        <a:rPr lang="es-CO" sz="2000" dirty="0"/>
                        <a:t>Quejas o sugerencias: 9</a:t>
                      </a:r>
                    </a:p>
                    <a:p>
                      <a:endParaRPr lang="es-CO" sz="2000" dirty="0"/>
                    </a:p>
                    <a:p>
                      <a:r>
                        <a:rPr lang="es-CO" sz="2000" dirty="0"/>
                        <a:t>Felicitaciones:  5</a:t>
                      </a:r>
                    </a:p>
                    <a:p>
                      <a:endParaRPr lang="es-CO" sz="2000" dirty="0"/>
                    </a:p>
                    <a:p>
                      <a:endParaRPr lang="es-CO" sz="2000" dirty="0"/>
                    </a:p>
                    <a:p>
                      <a:endParaRPr lang="es-CO" sz="2000" dirty="0"/>
                    </a:p>
                    <a:p>
                      <a:endParaRPr lang="es-CO" sz="2000" dirty="0"/>
                    </a:p>
                    <a:p>
                      <a:endParaRPr lang="es-CO" sz="2000" dirty="0"/>
                    </a:p>
                    <a:p>
                      <a:r>
                        <a:rPr lang="es-CO" sz="2000" dirty="0"/>
                        <a:t>II Semestre</a:t>
                      </a:r>
                    </a:p>
                    <a:p>
                      <a:endParaRPr lang="es-CO" sz="2000" dirty="0"/>
                    </a:p>
                    <a:p>
                      <a:r>
                        <a:rPr lang="es-CO" sz="2000" dirty="0"/>
                        <a:t>Quejas o sugerencias:</a:t>
                      </a:r>
                      <a:r>
                        <a:rPr lang="es-CO" sz="2000" baseline="0" dirty="0"/>
                        <a:t> 10</a:t>
                      </a:r>
                    </a:p>
                    <a:p>
                      <a:endParaRPr lang="es-CO" sz="2000" dirty="0"/>
                    </a:p>
                    <a:p>
                      <a:r>
                        <a:rPr lang="es-CO" sz="2000" dirty="0"/>
                        <a:t>Felicitaciones: 4</a:t>
                      </a:r>
                    </a:p>
                  </a:txBody>
                  <a:tcPr marL="137148" marR="137148" marT="68574" marB="685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64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9177" y="6656772"/>
            <a:ext cx="4443027" cy="2746385"/>
          </a:xfrm>
          <a:prstGeom prst="rect">
            <a:avLst/>
          </a:prstGeom>
        </p:spPr>
      </p:pic>
      <p:sp>
        <p:nvSpPr>
          <p:cNvPr id="2" name="10 Rectángulo redondeado"/>
          <p:cNvSpPr/>
          <p:nvPr/>
        </p:nvSpPr>
        <p:spPr>
          <a:xfrm>
            <a:off x="3095059" y="391384"/>
            <a:ext cx="12528304" cy="15120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MECANISMOS DE ATENCIÓN PRIORITARIA</a:t>
            </a:r>
          </a:p>
          <a:p>
            <a:pPr algn="ctr"/>
            <a:endParaRPr lang="es-CO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771051" y="2767442"/>
            <a:ext cx="9504231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4800" dirty="0"/>
              <a:t>SE </a:t>
            </a:r>
            <a:r>
              <a:rPr lang="es-CO" sz="4800"/>
              <a:t>BRINDA ATENCIÓN </a:t>
            </a:r>
            <a:r>
              <a:rPr lang="es-CO" sz="4800" dirty="0"/>
              <a:t>PREFERENCIAL A:</a:t>
            </a:r>
          </a:p>
          <a:p>
            <a:r>
              <a:rPr lang="es-CO" sz="4800" dirty="0"/>
              <a:t>-Adultos mayores</a:t>
            </a:r>
          </a:p>
          <a:p>
            <a:r>
              <a:rPr lang="es-CO" sz="4800" dirty="0"/>
              <a:t>-Mujeres con niños en brazos</a:t>
            </a:r>
          </a:p>
          <a:p>
            <a:r>
              <a:rPr lang="es-CO" sz="4800" dirty="0"/>
              <a:t>-Mujeres en estado de gestación</a:t>
            </a:r>
          </a:p>
          <a:p>
            <a:r>
              <a:rPr lang="es-CO" sz="4800" dirty="0"/>
              <a:t>Personas con discapacidad</a:t>
            </a:r>
          </a:p>
          <a:p>
            <a:r>
              <a:rPr lang="es-CO" sz="4800" dirty="0"/>
              <a:t>-Niños</a:t>
            </a:r>
          </a:p>
        </p:txBody>
      </p:sp>
      <p:pic>
        <p:nvPicPr>
          <p:cNvPr id="5" name="9 Imagen">
            <a:extLst>
              <a:ext uri="{FF2B5EF4-FFF2-40B4-BE49-F238E27FC236}">
                <a16:creationId xmlns:a16="http://schemas.microsoft.com/office/drawing/2014/main" id="{B700D3A6-E557-46EF-8814-8F369B6086B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335775" y="8893987"/>
            <a:ext cx="2435276" cy="787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Rectángulo redondeado"/>
          <p:cNvSpPr/>
          <p:nvPr/>
        </p:nvSpPr>
        <p:spPr>
          <a:xfrm>
            <a:off x="3095059" y="391384"/>
            <a:ext cx="12528304" cy="15120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CO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ESPACIOS DE PARTICIPACIÓN SOCIAL</a:t>
            </a:r>
          </a:p>
          <a:p>
            <a:pPr algn="ctr"/>
            <a:endParaRPr lang="es-CO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43075" y="2875447"/>
            <a:ext cx="9612234" cy="2400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000" dirty="0"/>
              <a:t>-ALIANZA DE USUARIOS</a:t>
            </a:r>
          </a:p>
          <a:p>
            <a:r>
              <a:rPr lang="es-CO" sz="3000" dirty="0"/>
              <a:t>-COMITÉ DE PARTICIPACION SOCIAL EN SALUD (COPACO)</a:t>
            </a:r>
          </a:p>
          <a:p>
            <a:r>
              <a:rPr lang="es-CO" sz="3000" dirty="0"/>
              <a:t>-CONSEJO TERRITORIAL DE SEGURIDAD SOCIAL EN SALUD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743075" y="5683514"/>
            <a:ext cx="6696163" cy="3323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000" dirty="0"/>
              <a:t>LOGROS DE LA ALIANZA DE USUARIOS:</a:t>
            </a:r>
          </a:p>
          <a:p>
            <a:r>
              <a:rPr lang="es-CO" sz="3000" dirty="0"/>
              <a:t>-AGILIDAD EN REFERENCIA DE USUARIOS</a:t>
            </a:r>
          </a:p>
          <a:p>
            <a:r>
              <a:rPr lang="es-CO" sz="3000" dirty="0"/>
              <a:t>-CAMBIOS EN HORARIOS DE VISITAS</a:t>
            </a:r>
          </a:p>
          <a:p>
            <a:r>
              <a:rPr lang="es-CO" sz="3000" dirty="0"/>
              <a:t>-CAMBIOS EN ATENCIÓN DE USUARIOS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796" y="6948232"/>
            <a:ext cx="4443027" cy="23143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006" y="5239842"/>
            <a:ext cx="4700179" cy="2185798"/>
          </a:xfrm>
          <a:prstGeom prst="rect">
            <a:avLst/>
          </a:prstGeom>
        </p:spPr>
      </p:pic>
      <p:pic>
        <p:nvPicPr>
          <p:cNvPr id="7" name="9 Imagen">
            <a:extLst>
              <a:ext uri="{FF2B5EF4-FFF2-40B4-BE49-F238E27FC236}">
                <a16:creationId xmlns:a16="http://schemas.microsoft.com/office/drawing/2014/main" id="{E0EA3121-282B-41C3-89E6-F3FD0CC0E0DC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274317" y="9262607"/>
            <a:ext cx="2435276" cy="787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70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5903127" y="412368"/>
            <a:ext cx="9411743" cy="2247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s-CO" sz="5400" dirty="0"/>
              <a:t>SOLICITUDES DE AUTORIZACIONES PERSONAS DEL VINCULADO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419067" y="3779665"/>
            <a:ext cx="54001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/>
              <a:t>-Gestión de autorización de servicios de niveles superiores.</a:t>
            </a:r>
          </a:p>
          <a:p>
            <a:r>
              <a:rPr lang="es-CO" sz="4800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5216">
            <a:off x="11056510" y="5345822"/>
            <a:ext cx="4380106" cy="333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59" y="6871544"/>
            <a:ext cx="4428108" cy="29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9 Imagen">
            <a:extLst>
              <a:ext uri="{FF2B5EF4-FFF2-40B4-BE49-F238E27FC236}">
                <a16:creationId xmlns:a16="http://schemas.microsoft.com/office/drawing/2014/main" id="{54B38A7E-3FE6-4F81-BFAE-A3983AE78E15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190952" y="8943817"/>
            <a:ext cx="2435276" cy="787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359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5903127" y="412368"/>
            <a:ext cx="9411743" cy="2247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s-CO" sz="5400" dirty="0"/>
              <a:t>AFILIACIONES EN LINEA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866247" y="4174973"/>
            <a:ext cx="6684153" cy="386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28617" indent="-428617" algn="just">
              <a:buFontTx/>
              <a:buChar char="-"/>
            </a:pPr>
            <a:r>
              <a:rPr lang="es-CO" sz="3500" dirty="0"/>
              <a:t>Se afilian los recién nacidos productos de los partos atendidos en la institución.</a:t>
            </a:r>
          </a:p>
          <a:p>
            <a:pPr algn="just"/>
            <a:endParaRPr lang="es-CO" sz="3500" dirty="0"/>
          </a:p>
          <a:p>
            <a:pPr marL="428617" indent="-428617" algn="just">
              <a:buFontTx/>
              <a:buChar char="-"/>
            </a:pPr>
            <a:r>
              <a:rPr lang="es-CO" sz="3500" dirty="0"/>
              <a:t>Menores de 18 años sin ningún tipo de afiliación.</a:t>
            </a:r>
          </a:p>
          <a:p>
            <a:pPr algn="just"/>
            <a:endParaRPr lang="es-CO" sz="3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48" y="4867753"/>
            <a:ext cx="4285878" cy="240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9 Imagen">
            <a:extLst>
              <a:ext uri="{FF2B5EF4-FFF2-40B4-BE49-F238E27FC236}">
                <a16:creationId xmlns:a16="http://schemas.microsoft.com/office/drawing/2014/main" id="{EFA03E5E-4299-4E05-9357-AD30D8491F37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430971" y="8791208"/>
            <a:ext cx="2435276" cy="787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355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71ED54-83AF-45E9-9944-A51864260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E.S.E Hospital Padre Clemente Giraldo | Granada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ED07F0-0539-46E7-90B8-CE7C078C0B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11" name="タイトル 11">
            <a:extLst>
              <a:ext uri="{FF2B5EF4-FFF2-40B4-BE49-F238E27FC236}">
                <a16:creationId xmlns:a16="http://schemas.microsoft.com/office/drawing/2014/main" id="{B1A657E3-E3BB-4FF2-BB81-7D2857F8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</p:spPr>
        <p:txBody>
          <a:bodyPr/>
          <a:lstStyle/>
          <a:p>
            <a:r>
              <a:rPr kumimoji="1" lang="es-CO" altLang="ja-JP" dirty="0"/>
              <a:t>Indicadores de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Calidad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217832"/>
              </p:ext>
            </p:extLst>
          </p:nvPr>
        </p:nvGraphicFramePr>
        <p:xfrm>
          <a:off x="1500032" y="2489200"/>
          <a:ext cx="14349567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A764952-83E0-4084-A560-CDAA4B3AD8AA}"/>
              </a:ext>
            </a:extLst>
          </p:cNvPr>
          <p:cNvSpPr/>
          <p:nvPr/>
        </p:nvSpPr>
        <p:spPr>
          <a:xfrm>
            <a:off x="7546755" y="8839720"/>
            <a:ext cx="2686490" cy="939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META: </a:t>
            </a:r>
            <a:r>
              <a:rPr lang="es-ES" sz="2000" u="sng" dirty="0">
                <a:solidFill>
                  <a:schemeClr val="tx1"/>
                </a:solidFill>
              </a:rPr>
              <a:t>&lt;</a:t>
            </a:r>
            <a:r>
              <a:rPr lang="es-ES" sz="2000" dirty="0">
                <a:solidFill>
                  <a:schemeClr val="tx1"/>
                </a:solidFill>
              </a:rPr>
              <a:t>5%</a:t>
            </a:r>
            <a:endParaRPr lang="es-C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459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FC118-4FD4-4815-B973-B36E10C9E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5F4534-E240-4333-A067-7E3871C2D6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E.S.E Hospital Padre Clemente Giraldo | Granada</a:t>
            </a:r>
            <a:endParaRPr lang="ja-JP" alt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3BDEE5-6A5A-414C-BC5F-EB9E7A35C2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60</a:t>
            </a:fld>
            <a:endParaRPr lang="ja-JP" alt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2B4EA3-DA72-4D64-A911-B1F870BA21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s-CO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B333284-6A26-47D7-9F40-E65BBBA0D8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2D80E1C-2031-4D1E-A1BD-50E45C0EC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FDC37DB7-8334-4A81-8EEE-8C4BD20DE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8516599" cy="10287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49E1B36-7CFE-4723-8B1C-4D403C142327}"/>
              </a:ext>
            </a:extLst>
          </p:cNvPr>
          <p:cNvSpPr txBox="1"/>
          <p:nvPr/>
        </p:nvSpPr>
        <p:spPr>
          <a:xfrm>
            <a:off x="0" y="10365366"/>
            <a:ext cx="18516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>
                <a:hlinkClick r:id="rId4" tooltip="https://mmeida.com/internet-nuevas-profesiones-periodismo/"/>
              </a:rPr>
              <a:t>Esta foto</a:t>
            </a:r>
            <a:r>
              <a:rPr lang="es-CO" sz="900"/>
              <a:t> de Autor desconocido está bajo licencia </a:t>
            </a:r>
            <a:r>
              <a:rPr lang="es-CO" sz="900">
                <a:hlinkClick r:id="rId5" tooltip="https://creativecommons.org/licenses/by-nc-sa/3.0/"/>
              </a:rPr>
              <a:t>CC BY-SA-NC</a:t>
            </a:r>
            <a:endParaRPr lang="es-CO" sz="90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D96919-6474-46B6-A893-5535A27D5E4E}"/>
              </a:ext>
            </a:extLst>
          </p:cNvPr>
          <p:cNvSpPr txBox="1"/>
          <p:nvPr/>
        </p:nvSpPr>
        <p:spPr>
          <a:xfrm flipH="1">
            <a:off x="-379788" y="6479475"/>
            <a:ext cx="69048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PLANEACIÓN INSTITUCIONAL</a:t>
            </a:r>
          </a:p>
          <a:p>
            <a:pPr algn="ctr"/>
            <a:r>
              <a:rPr lang="es-CO" sz="60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6718433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995AE-C8FC-4DBF-A3AE-3823513E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PLAN OPERATIVO ANUAL VIGENCIA 2021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0BA862-5BA3-4A47-B83E-3D18C7E439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E.S.E Hospital Padre Clemente Giraldo | Granada</a:t>
            </a:r>
            <a:endParaRPr lang="ja-JP" alt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0BDF7F-4B23-425B-8BA2-ECA2FFE4AE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61</a:t>
            </a:fld>
            <a:endParaRPr lang="ja-JP" altLang="en-U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A2024F8-4905-4A15-9915-63A5F32E51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41313" y="2296923"/>
            <a:ext cx="13938025" cy="6320118"/>
          </a:xfrm>
        </p:spPr>
        <p:txBody>
          <a:bodyPr>
            <a:noAutofit/>
          </a:bodyPr>
          <a:lstStyle/>
          <a:p>
            <a:r>
              <a:rPr lang="es-CO" sz="2800" dirty="0"/>
              <a:t>Fortalecimiento del Talento humano</a:t>
            </a:r>
          </a:p>
          <a:p>
            <a:r>
              <a:rPr lang="es-ES" sz="2800" dirty="0"/>
              <a:t>Fortalecimiento de los programas de Promoción y Prevención</a:t>
            </a:r>
            <a:endParaRPr lang="es-CO" sz="2800" dirty="0"/>
          </a:p>
          <a:p>
            <a:r>
              <a:rPr lang="es-ES" sz="2800" dirty="0"/>
              <a:t>Fortalecimiento de los servicios de hospitalización y obstetricia</a:t>
            </a:r>
            <a:endParaRPr lang="es-CO" sz="2800" dirty="0"/>
          </a:p>
          <a:p>
            <a:r>
              <a:rPr lang="es-ES" sz="2800" dirty="0"/>
              <a:t>Fortalecimiento del servicio de laboratorio</a:t>
            </a:r>
            <a:endParaRPr lang="es-CO" sz="2800" dirty="0"/>
          </a:p>
          <a:p>
            <a:r>
              <a:rPr lang="es-ES" sz="2800" dirty="0"/>
              <a:t>Fortalecimiento del servicio de urgencias</a:t>
            </a:r>
            <a:endParaRPr lang="es-CO" sz="2800" dirty="0"/>
          </a:p>
          <a:p>
            <a:r>
              <a:rPr lang="es-ES" sz="2800" dirty="0"/>
              <a:t>Fortalecimiento del servicio de consulta externa</a:t>
            </a:r>
            <a:endParaRPr lang="es-CO" sz="2800" dirty="0"/>
          </a:p>
          <a:p>
            <a:r>
              <a:rPr lang="es-ES" sz="2800" dirty="0"/>
              <a:t>Fortalecimiento del servicio de atención odontológica</a:t>
            </a:r>
          </a:p>
          <a:p>
            <a:r>
              <a:rPr lang="es-CO" sz="2800" dirty="0"/>
              <a:t>Fortalecimiento del servicio farmacéutico</a:t>
            </a:r>
            <a:endParaRPr lang="es-ES" sz="2800" dirty="0"/>
          </a:p>
          <a:p>
            <a:r>
              <a:rPr lang="es-ES" sz="2800" dirty="0"/>
              <a:t>Fortalecimiento del Sistema de Control Interno</a:t>
            </a:r>
          </a:p>
          <a:p>
            <a:r>
              <a:rPr lang="es-ES" sz="2800" dirty="0"/>
              <a:t>Fortalecimiento del Sistema de Garantía de la Calidad</a:t>
            </a:r>
          </a:p>
          <a:p>
            <a:endParaRPr lang="es-ES" sz="2800" dirty="0"/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40299291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995AE-C8FC-4DBF-A3AE-3823513E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PLAN OPERATIVO ANUAL VIGENCIA 2021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0BA862-5BA3-4A47-B83E-3D18C7E439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E.S.E Hospital Padre Clemente Giraldo | Granada</a:t>
            </a:r>
            <a:endParaRPr lang="ja-JP" alt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0BDF7F-4B23-425B-8BA2-ECA2FFE4AE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62</a:t>
            </a:fld>
            <a:endParaRPr lang="ja-JP" altLang="en-U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A2024F8-4905-4A15-9915-63A5F32E51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9994" y="2296923"/>
            <a:ext cx="13938025" cy="6320118"/>
          </a:xfrm>
        </p:spPr>
        <p:txBody>
          <a:bodyPr>
            <a:noAutofit/>
          </a:bodyPr>
          <a:lstStyle/>
          <a:p>
            <a:r>
              <a:rPr lang="es-ES" sz="2800" dirty="0"/>
              <a:t>Fortalecimiento del Sistema de Información</a:t>
            </a:r>
          </a:p>
          <a:p>
            <a:r>
              <a:rPr lang="es-ES" sz="2800" dirty="0"/>
              <a:t>Implementación del Sistema de Gestión Documental</a:t>
            </a:r>
          </a:p>
          <a:p>
            <a:r>
              <a:rPr lang="es-ES" sz="2800" dirty="0"/>
              <a:t>Fortalecimiento de la gestión ambiental</a:t>
            </a:r>
          </a:p>
          <a:p>
            <a:r>
              <a:rPr lang="es-ES" sz="2800" dirty="0"/>
              <a:t>Mantenimiento del ambiente físico y tecnológico</a:t>
            </a:r>
          </a:p>
          <a:p>
            <a:r>
              <a:rPr lang="es-ES" sz="2800" dirty="0"/>
              <a:t>Fortalecimiento de la plataforma informática (software)</a:t>
            </a:r>
          </a:p>
          <a:p>
            <a:r>
              <a:rPr lang="es-ES" sz="2800" dirty="0"/>
              <a:t>Actualización y reposición de la plataforma tecnológica de equipos biomédicos e informáticos (Hardware)</a:t>
            </a:r>
          </a:p>
          <a:p>
            <a:r>
              <a:rPr lang="es-ES" sz="2800" dirty="0"/>
              <a:t>Fortalecimiento de la escucha activa</a:t>
            </a:r>
          </a:p>
          <a:p>
            <a:r>
              <a:rPr lang="es-ES" sz="2800" dirty="0"/>
              <a:t>Fortalecimiento del Mercadeo y comunicación</a:t>
            </a:r>
          </a:p>
          <a:p>
            <a:r>
              <a:rPr lang="es-ES" sz="2800" dirty="0"/>
              <a:t>Fortalecimiento de la Gestión Financiera  y Económica</a:t>
            </a:r>
          </a:p>
          <a:p>
            <a:endParaRPr lang="es-ES" sz="2800" dirty="0"/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1004568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s-CO" altLang="ja-JP" dirty="0"/>
              <a:t>¡GRACIAS!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O" altLang="ja-JP" sz="3200" dirty="0">
                <a:solidFill>
                  <a:schemeClr val="tx1"/>
                </a:solidFill>
              </a:rPr>
              <a:t>E.S.E. HOSPITAL PADRE CLEMENTE GIRALDO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O" altLang="ja-JP" sz="3200" dirty="0">
                <a:solidFill>
                  <a:schemeClr val="tx1"/>
                </a:solidFill>
              </a:rPr>
              <a:t>Víctor Raúl Hoyos Hoyos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O" altLang="ja-JP" sz="3200" dirty="0">
                <a:solidFill>
                  <a:schemeClr val="tx1"/>
                </a:solidFill>
              </a:rPr>
              <a:t>Gerente</a:t>
            </a:r>
            <a:br>
              <a:rPr lang="es-CO" altLang="ja-JP" sz="3200" dirty="0">
                <a:solidFill>
                  <a:schemeClr val="tx1"/>
                </a:solidFill>
              </a:rPr>
            </a:br>
            <a:endParaRPr lang="es-CO" altLang="ja-JP" sz="3200" dirty="0">
              <a:solidFill>
                <a:schemeClr val="tx1"/>
              </a:solidFill>
            </a:endParaRPr>
          </a:p>
        </p:txBody>
      </p:sp>
      <p:pic>
        <p:nvPicPr>
          <p:cNvPr id="4" name="9 Imagen">
            <a:extLst>
              <a:ext uri="{FF2B5EF4-FFF2-40B4-BE49-F238E27FC236}">
                <a16:creationId xmlns:a16="http://schemas.microsoft.com/office/drawing/2014/main" id="{CF419763-3777-4395-80B8-A2004DEA510E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148598" y="8735466"/>
            <a:ext cx="2435487" cy="78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16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607">
        <p14:flip dir="r"/>
      </p:transition>
    </mc:Choice>
    <mc:Fallback xmlns="">
      <p:transition spd="slow" advTm="96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71ED54-83AF-45E9-9944-A51864260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E.S.E Hospital Padre Clemente Giraldo | Granada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ED07F0-0539-46E7-90B8-CE7C078C0B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11" name="タイトル 11">
            <a:extLst>
              <a:ext uri="{FF2B5EF4-FFF2-40B4-BE49-F238E27FC236}">
                <a16:creationId xmlns:a16="http://schemas.microsoft.com/office/drawing/2014/main" id="{B1A657E3-E3BB-4FF2-BB81-7D2857F8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</p:spPr>
        <p:txBody>
          <a:bodyPr/>
          <a:lstStyle/>
          <a:p>
            <a:r>
              <a:rPr kumimoji="1" lang="es-CO" altLang="ja-JP" dirty="0"/>
              <a:t>Indicadores de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Calidad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744962"/>
              </p:ext>
            </p:extLst>
          </p:nvPr>
        </p:nvGraphicFramePr>
        <p:xfrm>
          <a:off x="1625600" y="2717800"/>
          <a:ext cx="15062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3C8D077-75E9-44DE-BE27-4B6EDF03E07C}"/>
              </a:ext>
            </a:extLst>
          </p:cNvPr>
          <p:cNvSpPr/>
          <p:nvPr/>
        </p:nvSpPr>
        <p:spPr>
          <a:xfrm>
            <a:off x="7546755" y="8839720"/>
            <a:ext cx="2686490" cy="939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META: </a:t>
            </a:r>
            <a:r>
              <a:rPr lang="es-ES" sz="2000" u="sng" dirty="0">
                <a:solidFill>
                  <a:schemeClr val="tx1"/>
                </a:solidFill>
              </a:rPr>
              <a:t>&lt;</a:t>
            </a:r>
            <a:r>
              <a:rPr lang="es-ES" sz="2000" dirty="0">
                <a:solidFill>
                  <a:schemeClr val="tx1"/>
                </a:solidFill>
              </a:rPr>
              <a:t>3 días</a:t>
            </a:r>
            <a:endParaRPr lang="es-C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31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71ED54-83AF-45E9-9944-A51864260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E.S.E Hospital Padre Clemente Giraldo | Granada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ED07F0-0539-46E7-90B8-CE7C078C0B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11" name="タイトル 11">
            <a:extLst>
              <a:ext uri="{FF2B5EF4-FFF2-40B4-BE49-F238E27FC236}">
                <a16:creationId xmlns:a16="http://schemas.microsoft.com/office/drawing/2014/main" id="{B1A657E3-E3BB-4FF2-BB81-7D2857F8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</p:spPr>
        <p:txBody>
          <a:bodyPr/>
          <a:lstStyle/>
          <a:p>
            <a:r>
              <a:rPr kumimoji="1" lang="es-CO" altLang="ja-JP" dirty="0"/>
              <a:t>Indicadores de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Calidad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508094"/>
              </p:ext>
            </p:extLst>
          </p:nvPr>
        </p:nvGraphicFramePr>
        <p:xfrm>
          <a:off x="1346200" y="2717800"/>
          <a:ext cx="15804970" cy="604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505E70D-00DE-42F0-905C-6616343B37BA}"/>
              </a:ext>
            </a:extLst>
          </p:cNvPr>
          <p:cNvSpPr/>
          <p:nvPr/>
        </p:nvSpPr>
        <p:spPr>
          <a:xfrm>
            <a:off x="7546755" y="8839720"/>
            <a:ext cx="2686490" cy="939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META: </a:t>
            </a:r>
            <a:r>
              <a:rPr lang="es-ES" sz="2000" u="sng" dirty="0">
                <a:solidFill>
                  <a:schemeClr val="tx1"/>
                </a:solidFill>
              </a:rPr>
              <a:t>&lt;</a:t>
            </a:r>
            <a:r>
              <a:rPr lang="es-ES" sz="2000" dirty="0">
                <a:solidFill>
                  <a:schemeClr val="tx1"/>
                </a:solidFill>
              </a:rPr>
              <a:t>30 minutos</a:t>
            </a:r>
            <a:endParaRPr lang="es-C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6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71ED54-83AF-45E9-9944-A51864260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altLang="ja-JP" dirty="0"/>
              <a:t>E.S.E Hospital Padre Clemente Giraldo | Granada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ED07F0-0539-46E7-90B8-CE7C078C0B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11" name="タイトル 11">
            <a:extLst>
              <a:ext uri="{FF2B5EF4-FFF2-40B4-BE49-F238E27FC236}">
                <a16:creationId xmlns:a16="http://schemas.microsoft.com/office/drawing/2014/main" id="{B1A657E3-E3BB-4FF2-BB81-7D2857F8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</p:spPr>
        <p:txBody>
          <a:bodyPr/>
          <a:lstStyle/>
          <a:p>
            <a:r>
              <a:rPr kumimoji="1" lang="es-CO" altLang="ja-JP" dirty="0"/>
              <a:t>Indicadores de </a:t>
            </a:r>
            <a:r>
              <a:rPr kumimoji="1" lang="es-CO" altLang="ja-JP" dirty="0">
                <a:solidFill>
                  <a:schemeClr val="accent1"/>
                </a:solidFill>
                <a:latin typeface="Route 159 Bold" pitchFamily="50" charset="0"/>
              </a:rPr>
              <a:t>Calidad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674491"/>
              </p:ext>
            </p:extLst>
          </p:nvPr>
        </p:nvGraphicFramePr>
        <p:xfrm>
          <a:off x="1320800" y="2514600"/>
          <a:ext cx="14977887" cy="607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E574A57-6022-4140-8BD5-1990178D9268}"/>
              </a:ext>
            </a:extLst>
          </p:cNvPr>
          <p:cNvSpPr/>
          <p:nvPr/>
        </p:nvSpPr>
        <p:spPr>
          <a:xfrm>
            <a:off x="7546755" y="8839720"/>
            <a:ext cx="2686490" cy="939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META: </a:t>
            </a:r>
            <a:r>
              <a:rPr lang="es-ES" sz="2000" u="sng" dirty="0">
                <a:solidFill>
                  <a:schemeClr val="tx1"/>
                </a:solidFill>
              </a:rPr>
              <a:t>&lt;</a:t>
            </a:r>
            <a:r>
              <a:rPr lang="es-ES" sz="2000" dirty="0">
                <a:solidFill>
                  <a:schemeClr val="tx1"/>
                </a:solidFill>
              </a:rPr>
              <a:t>3 días</a:t>
            </a:r>
            <a:endParaRPr lang="es-C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18513"/>
      </p:ext>
    </p:extLst>
  </p:cSld>
  <p:clrMapOvr>
    <a:masterClrMapping/>
  </p:clrMapOvr>
</p:sld>
</file>

<file path=ppt/theme/theme1.xml><?xml version="1.0" encoding="utf-8"?>
<a:theme xmlns:a="http://schemas.openxmlformats.org/drawingml/2006/main" name="Vega - Header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Personalizado 1">
      <a:majorFont>
        <a:latin typeface="Coo Hew (Títulos)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22053</TotalTime>
  <Words>5312</Words>
  <Application>Microsoft Office PowerPoint</Application>
  <PresentationFormat>Personalizado</PresentationFormat>
  <Paragraphs>1690</Paragraphs>
  <Slides>63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63</vt:i4>
      </vt:variant>
    </vt:vector>
  </HeadingPairs>
  <TitlesOfParts>
    <vt:vector size="80" baseType="lpstr">
      <vt:lpstr>Aharoni</vt:lpstr>
      <vt:lpstr>Algerian</vt:lpstr>
      <vt:lpstr>Arial</vt:lpstr>
      <vt:lpstr>Calibri</vt:lpstr>
      <vt:lpstr>Coo Hew (Títulos)</vt:lpstr>
      <vt:lpstr>Open Sans</vt:lpstr>
      <vt:lpstr>Open Sans Light</vt:lpstr>
      <vt:lpstr>Open Sans Semibold</vt:lpstr>
      <vt:lpstr>Route 159 Bold</vt:lpstr>
      <vt:lpstr>Route 159 Light</vt:lpstr>
      <vt:lpstr>Route 159 SemiBold</vt:lpstr>
      <vt:lpstr>Route 159 UltraLight</vt:lpstr>
      <vt:lpstr>Ubuntu Medium</vt:lpstr>
      <vt:lpstr>Wingdings</vt:lpstr>
      <vt:lpstr>Vega - Header</vt:lpstr>
      <vt:lpstr>Vega - Footer Only</vt:lpstr>
      <vt:lpstr>Vega - Free</vt:lpstr>
      <vt:lpstr>INFORME DE RENDICIÓN DE CUENTAS  A LA COMUNIDAD</vt:lpstr>
      <vt:lpstr>Presentación de PowerPoint</vt:lpstr>
      <vt:lpstr>Resultados e indicadores de calidad</vt:lpstr>
      <vt:lpstr>Indicadores de Calidad</vt:lpstr>
      <vt:lpstr>Indicadores de Calidad</vt:lpstr>
      <vt:lpstr>Indicadores de Calidad</vt:lpstr>
      <vt:lpstr>Indicadores de Calidad</vt:lpstr>
      <vt:lpstr>Indicadores de Calidad</vt:lpstr>
      <vt:lpstr>Indicadores de Calidad</vt:lpstr>
      <vt:lpstr>Indicadores de Calidad</vt:lpstr>
      <vt:lpstr>Informe de producción</vt:lpstr>
      <vt:lpstr>Comparativo Producción</vt:lpstr>
      <vt:lpstr>Comparativo Producción</vt:lpstr>
      <vt:lpstr>Comparativo Producción</vt:lpstr>
      <vt:lpstr>Comparativo Producción</vt:lpstr>
      <vt:lpstr>Comparativo Producción</vt:lpstr>
      <vt:lpstr>Comparativo Producción</vt:lpstr>
      <vt:lpstr>Presentación de PowerPoint</vt:lpstr>
      <vt:lpstr>Morbilidad Consulta Externa</vt:lpstr>
      <vt:lpstr>Morbilidad Consulta Externa</vt:lpstr>
      <vt:lpstr>Morbilidad Odontología</vt:lpstr>
      <vt:lpstr>Morbilidad Odontología</vt:lpstr>
      <vt:lpstr>Morbilidad Urgencias</vt:lpstr>
      <vt:lpstr>Morbilidad Urgencias</vt:lpstr>
      <vt:lpstr>Morbilidad Hospitalización</vt:lpstr>
      <vt:lpstr>Morbilidad Hospitalización</vt:lpstr>
      <vt:lpstr>Mortalidad 2020</vt:lpstr>
      <vt:lpstr>Mortalidad 2020</vt:lpstr>
      <vt:lpstr>Nacimientos 2020</vt:lpstr>
      <vt:lpstr>Presentación de PowerPoint</vt:lpstr>
      <vt:lpstr>CONTRATACIÓN 2020</vt:lpstr>
      <vt:lpstr>CONTRATACIÓN 2020</vt:lpstr>
      <vt:lpstr>CONTRATACIÓN 2020</vt:lpstr>
      <vt:lpstr>CONTRATACIÓN 2020</vt:lpstr>
      <vt:lpstr>CONTRATACIÓN 2020</vt:lpstr>
      <vt:lpstr>CONTRATACIÓN 2020</vt:lpstr>
      <vt:lpstr>CONTRATACIÓN 2020</vt:lpstr>
      <vt:lpstr>CONTRATACIÓN 2020</vt:lpstr>
      <vt:lpstr>CONTRATACIÓN 2020</vt:lpstr>
      <vt:lpstr>CONTRATACIÓN 2020</vt:lpstr>
      <vt:lpstr>Presentación de PowerPoint</vt:lpstr>
      <vt:lpstr>ESTADOS FINANCIEROS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Indicadores SIAU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SOLICITUDES DE AUTORIZACIONES PERSONAS DEL VINCULADO</vt:lpstr>
      <vt:lpstr>AFILIACIONES EN LINEA</vt:lpstr>
      <vt:lpstr>Presentación de PowerPoint</vt:lpstr>
      <vt:lpstr>PLAN OPERATIVO ANUAL VIGENCIA 2021</vt:lpstr>
      <vt:lpstr>PLAN OPERATIVO ANUAL VIGENCIA 2021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VIVIANA CARDENAS SALINAS</cp:lastModifiedBy>
  <cp:revision>581</cp:revision>
  <dcterms:created xsi:type="dcterms:W3CDTF">2015-09-05T11:42:45Z</dcterms:created>
  <dcterms:modified xsi:type="dcterms:W3CDTF">2021-05-31T16:44:07Z</dcterms:modified>
</cp:coreProperties>
</file>